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8" r:id="rId3"/>
    <p:sldId id="257" r:id="rId4"/>
    <p:sldId id="259" r:id="rId5"/>
    <p:sldId id="264" r:id="rId6"/>
    <p:sldId id="260" r:id="rId7"/>
    <p:sldId id="261" r:id="rId8"/>
    <p:sldId id="262" r:id="rId9"/>
    <p:sldId id="269" r:id="rId10"/>
    <p:sldId id="270" r:id="rId11"/>
    <p:sldId id="265" r:id="rId12"/>
    <p:sldId id="268" r:id="rId13"/>
    <p:sldId id="263" r:id="rId14"/>
    <p:sldId id="266" r:id="rId15"/>
    <p:sldId id="271" r:id="rId16"/>
    <p:sldId id="272" r:id="rId17"/>
    <p:sldId id="274" r:id="rId18"/>
    <p:sldId id="273" r:id="rId19"/>
    <p:sldId id="275" r:id="rId20"/>
    <p:sldId id="276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 pośredni 2 — Ak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Styl z motywem 1 — Ak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775DCB02-9BB8-47FD-8907-85C794F793BA}" styleName="Styl z motywem 1 — Ak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69C7853C-536D-4A76-A0AE-DD22124D55A5}" styleName="Styl z motywem 1 — Ak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020" y="5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390404-E642-455B-B7E7-F6E43B25D74C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3B8358-E216-4D6C-8E9E-15EE36F32C2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4481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CCBDE8-3F5A-4BAB-8B16-4F7EFEEA0E1F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564142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1735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28838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3053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bg>
      <p:bgPr>
        <a:solidFill>
          <a:schemeClr val="bg1">
            <a:alpha val="5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chemat blokowy: dokument 9"/>
          <p:cNvSpPr/>
          <p:nvPr userDrawn="1"/>
        </p:nvSpPr>
        <p:spPr>
          <a:xfrm>
            <a:off x="-27936" y="6251153"/>
            <a:ext cx="9171936" cy="58827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17322"/>
              <a:gd name="connsiteX1" fmla="*/ 21600 w 21600"/>
              <a:gd name="connsiteY1" fmla="*/ 0 h 17322"/>
              <a:gd name="connsiteX2" fmla="*/ 21600 w 21600"/>
              <a:gd name="connsiteY2" fmla="*/ 17322 h 17322"/>
              <a:gd name="connsiteX3" fmla="*/ 25 w 21600"/>
              <a:gd name="connsiteY3" fmla="*/ 13360 h 17322"/>
              <a:gd name="connsiteX4" fmla="*/ 0 w 21600"/>
              <a:gd name="connsiteY4" fmla="*/ 0 h 17322"/>
              <a:gd name="connsiteX0" fmla="*/ 0 w 21600"/>
              <a:gd name="connsiteY0" fmla="*/ 0 h 20992"/>
              <a:gd name="connsiteX1" fmla="*/ 21600 w 21600"/>
              <a:gd name="connsiteY1" fmla="*/ 0 h 20992"/>
              <a:gd name="connsiteX2" fmla="*/ 21600 w 21600"/>
              <a:gd name="connsiteY2" fmla="*/ 17322 h 20992"/>
              <a:gd name="connsiteX3" fmla="*/ 7510 w 21600"/>
              <a:gd name="connsiteY3" fmla="*/ 20843 h 20992"/>
              <a:gd name="connsiteX4" fmla="*/ 25 w 21600"/>
              <a:gd name="connsiteY4" fmla="*/ 13360 h 20992"/>
              <a:gd name="connsiteX5" fmla="*/ 0 w 21600"/>
              <a:gd name="connsiteY5" fmla="*/ 0 h 20992"/>
              <a:gd name="connsiteX0" fmla="*/ 0 w 21600"/>
              <a:gd name="connsiteY0" fmla="*/ 0 h 20939"/>
              <a:gd name="connsiteX1" fmla="*/ 21600 w 21600"/>
              <a:gd name="connsiteY1" fmla="*/ 0 h 20939"/>
              <a:gd name="connsiteX2" fmla="*/ 21600 w 21600"/>
              <a:gd name="connsiteY2" fmla="*/ 17322 h 20939"/>
              <a:gd name="connsiteX3" fmla="*/ 14567 w 21600"/>
              <a:gd name="connsiteY3" fmla="*/ 11382 h 20939"/>
              <a:gd name="connsiteX4" fmla="*/ 7510 w 21600"/>
              <a:gd name="connsiteY4" fmla="*/ 20843 h 20939"/>
              <a:gd name="connsiteX5" fmla="*/ 25 w 21600"/>
              <a:gd name="connsiteY5" fmla="*/ 13360 h 20939"/>
              <a:gd name="connsiteX6" fmla="*/ 0 w 21600"/>
              <a:gd name="connsiteY6" fmla="*/ 0 h 2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0939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20361" y="20733"/>
                  <a:pt x="16915" y="10795"/>
                  <a:pt x="14567" y="11382"/>
                </a:cubicBezTo>
                <a:cubicBezTo>
                  <a:pt x="12219" y="11969"/>
                  <a:pt x="9867" y="22027"/>
                  <a:pt x="7510" y="20843"/>
                </a:cubicBezTo>
                <a:cubicBezTo>
                  <a:pt x="5153" y="19659"/>
                  <a:pt x="1323" y="15951"/>
                  <a:pt x="25" y="13360"/>
                </a:cubicBezTo>
                <a:cubicBezTo>
                  <a:pt x="17" y="8907"/>
                  <a:pt x="8" y="4453"/>
                  <a:pt x="0" y="0"/>
                </a:cubicBezTo>
                <a:close/>
              </a:path>
            </a:pathLst>
          </a:custGeom>
          <a:solidFill>
            <a:schemeClr val="accent1">
              <a:alpha val="78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1" name="Schemat blokowy: dokument 9"/>
          <p:cNvSpPr/>
          <p:nvPr userDrawn="1"/>
        </p:nvSpPr>
        <p:spPr>
          <a:xfrm flipV="1">
            <a:off x="-27936" y="6281738"/>
            <a:ext cx="9171936" cy="588276"/>
          </a:xfrm>
          <a:custGeom>
            <a:avLst/>
            <a:gdLst>
              <a:gd name="connsiteX0" fmla="*/ 0 w 21600"/>
              <a:gd name="connsiteY0" fmla="*/ 0 h 21600"/>
              <a:gd name="connsiteX1" fmla="*/ 21600 w 21600"/>
              <a:gd name="connsiteY1" fmla="*/ 0 h 21600"/>
              <a:gd name="connsiteX2" fmla="*/ 21600 w 21600"/>
              <a:gd name="connsiteY2" fmla="*/ 17322 h 21600"/>
              <a:gd name="connsiteX3" fmla="*/ 0 w 21600"/>
              <a:gd name="connsiteY3" fmla="*/ 20172 h 21600"/>
              <a:gd name="connsiteX4" fmla="*/ 0 w 21600"/>
              <a:gd name="connsiteY4" fmla="*/ 0 h 21600"/>
              <a:gd name="connsiteX0" fmla="*/ 0 w 21600"/>
              <a:gd name="connsiteY0" fmla="*/ 0 h 17322"/>
              <a:gd name="connsiteX1" fmla="*/ 21600 w 21600"/>
              <a:gd name="connsiteY1" fmla="*/ 0 h 17322"/>
              <a:gd name="connsiteX2" fmla="*/ 21600 w 21600"/>
              <a:gd name="connsiteY2" fmla="*/ 17322 h 17322"/>
              <a:gd name="connsiteX3" fmla="*/ 25 w 21600"/>
              <a:gd name="connsiteY3" fmla="*/ 13360 h 17322"/>
              <a:gd name="connsiteX4" fmla="*/ 0 w 21600"/>
              <a:gd name="connsiteY4" fmla="*/ 0 h 17322"/>
              <a:gd name="connsiteX0" fmla="*/ 0 w 21600"/>
              <a:gd name="connsiteY0" fmla="*/ 0 h 20992"/>
              <a:gd name="connsiteX1" fmla="*/ 21600 w 21600"/>
              <a:gd name="connsiteY1" fmla="*/ 0 h 20992"/>
              <a:gd name="connsiteX2" fmla="*/ 21600 w 21600"/>
              <a:gd name="connsiteY2" fmla="*/ 17322 h 20992"/>
              <a:gd name="connsiteX3" fmla="*/ 7510 w 21600"/>
              <a:gd name="connsiteY3" fmla="*/ 20843 h 20992"/>
              <a:gd name="connsiteX4" fmla="*/ 25 w 21600"/>
              <a:gd name="connsiteY4" fmla="*/ 13360 h 20992"/>
              <a:gd name="connsiteX5" fmla="*/ 0 w 21600"/>
              <a:gd name="connsiteY5" fmla="*/ 0 h 20992"/>
              <a:gd name="connsiteX0" fmla="*/ 0 w 21600"/>
              <a:gd name="connsiteY0" fmla="*/ 0 h 20939"/>
              <a:gd name="connsiteX1" fmla="*/ 21600 w 21600"/>
              <a:gd name="connsiteY1" fmla="*/ 0 h 20939"/>
              <a:gd name="connsiteX2" fmla="*/ 21600 w 21600"/>
              <a:gd name="connsiteY2" fmla="*/ 17322 h 20939"/>
              <a:gd name="connsiteX3" fmla="*/ 14567 w 21600"/>
              <a:gd name="connsiteY3" fmla="*/ 11382 h 20939"/>
              <a:gd name="connsiteX4" fmla="*/ 7510 w 21600"/>
              <a:gd name="connsiteY4" fmla="*/ 20843 h 20939"/>
              <a:gd name="connsiteX5" fmla="*/ 25 w 21600"/>
              <a:gd name="connsiteY5" fmla="*/ 13360 h 20939"/>
              <a:gd name="connsiteX6" fmla="*/ 0 w 21600"/>
              <a:gd name="connsiteY6" fmla="*/ 0 h 209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600" h="20939">
                <a:moveTo>
                  <a:pt x="0" y="0"/>
                </a:moveTo>
                <a:lnTo>
                  <a:pt x="21600" y="0"/>
                </a:lnTo>
                <a:lnTo>
                  <a:pt x="21600" y="17322"/>
                </a:lnTo>
                <a:cubicBezTo>
                  <a:pt x="20361" y="20733"/>
                  <a:pt x="16915" y="10795"/>
                  <a:pt x="14567" y="11382"/>
                </a:cubicBezTo>
                <a:cubicBezTo>
                  <a:pt x="12219" y="11969"/>
                  <a:pt x="9867" y="22027"/>
                  <a:pt x="7510" y="20843"/>
                </a:cubicBezTo>
                <a:cubicBezTo>
                  <a:pt x="5153" y="19659"/>
                  <a:pt x="1323" y="15951"/>
                  <a:pt x="25" y="13360"/>
                </a:cubicBezTo>
                <a:cubicBezTo>
                  <a:pt x="17" y="8907"/>
                  <a:pt x="8" y="4453"/>
                  <a:pt x="0" y="0"/>
                </a:cubicBezTo>
                <a:close/>
              </a:path>
            </a:pathLst>
          </a:custGeom>
          <a:solidFill>
            <a:schemeClr val="accent1">
              <a:alpha val="74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9" name="Schemat blokowy: dokument 8"/>
          <p:cNvSpPr/>
          <p:nvPr userDrawn="1"/>
        </p:nvSpPr>
        <p:spPr>
          <a:xfrm>
            <a:off x="251520" y="0"/>
            <a:ext cx="8712968" cy="764704"/>
          </a:xfrm>
          <a:prstGeom prst="flowChartDocumen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980728"/>
          </a:xfrm>
          <a:gradFill flip="none" rotWithShape="1">
            <a:gsLst>
              <a:gs pos="0">
                <a:srgbClr val="0070C0"/>
              </a:gs>
              <a:gs pos="50000">
                <a:schemeClr val="tx2">
                  <a:shade val="67500"/>
                  <a:satMod val="115000"/>
                  <a:lumMod val="2000"/>
                  <a:lumOff val="98000"/>
                  <a:alpha val="62000"/>
                </a:schemeClr>
              </a:gs>
              <a:gs pos="100000">
                <a:schemeClr val="tx2">
                  <a:lumMod val="40000"/>
                  <a:lumOff val="60000"/>
                  <a:shade val="100000"/>
                  <a:satMod val="115000"/>
                </a:schemeClr>
              </a:gs>
            </a:gsLst>
            <a:lin ang="18900000" scaled="1"/>
            <a:tileRect/>
          </a:gra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 b="1" cap="none" spc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defRPr>
            </a:lvl1pPr>
          </a:lstStyle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endParaRPr lang="pl-PL" dirty="0"/>
          </a:p>
        </p:txBody>
      </p:sp>
      <p:pic>
        <p:nvPicPr>
          <p:cNvPr id="7" name="Picture 32" descr="logo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5694302"/>
            <a:ext cx="1115615" cy="111370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  <p:pic>
        <p:nvPicPr>
          <p:cNvPr id="8" name="Picture 3" descr="E:\Stowarzyszenie BHP 12 2010\images\Konin[1]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5755469"/>
            <a:ext cx="911965" cy="105253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052736"/>
            <a:ext cx="8424936" cy="5229002"/>
          </a:xfrm>
          <a:solidFill>
            <a:schemeClr val="bg1">
              <a:alpha val="75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00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691650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2121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38950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22555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624736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686066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8974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9F7F1-E722-4D29-8E02-47AEC5AF7825}" type="datetimeFigureOut">
              <a:rPr lang="pl-PL" smtClean="0"/>
              <a:t>2013-03-06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0FA3CF-3A9E-4FC4-9CAC-F0684A67E635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6228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kn.pl/sites/default/files/regulamin_przedruku_12_11_2012.pdf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mailto:janczewskip@wp.pl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form.stat.gov.pl/formularze/2013/passive/Z-10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chemat blokowy: dokument 10"/>
          <p:cNvSpPr/>
          <p:nvPr/>
        </p:nvSpPr>
        <p:spPr>
          <a:xfrm flipV="1">
            <a:off x="0" y="5589240"/>
            <a:ext cx="9144000" cy="1268760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chemat blokowy: dokument 11"/>
          <p:cNvSpPr/>
          <p:nvPr/>
        </p:nvSpPr>
        <p:spPr>
          <a:xfrm flipV="1">
            <a:off x="11289" y="5877272"/>
            <a:ext cx="9144000" cy="980728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4" name="Schemat blokowy: dokument 3"/>
          <p:cNvSpPr/>
          <p:nvPr/>
        </p:nvSpPr>
        <p:spPr>
          <a:xfrm>
            <a:off x="0" y="0"/>
            <a:ext cx="9144000" cy="3501008"/>
          </a:xfrm>
          <a:prstGeom prst="flowChartDocumen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33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251520" y="1166887"/>
            <a:ext cx="8712968" cy="1470025"/>
          </a:xfrm>
        </p:spPr>
        <p:txBody>
          <a:bodyPr>
            <a:normAutofit fontScale="90000"/>
          </a:bodyPr>
          <a:lstStyle/>
          <a:p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Ocena ryzyka w ujęciu systemowym</a:t>
            </a:r>
            <a:b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</a:br>
            <a:r>
              <a:rPr lang="pl-PL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PN-N-18002</a:t>
            </a:r>
            <a:endParaRPr lang="pl-PL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027" name="Picture 3" descr="C:\Documents and Settings\janczewski.piotr\Moje dokumenty\Moje obrazy\1_419b226c1986.jpg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8172" y="4766504"/>
            <a:ext cx="1303737" cy="130373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Documents and Settings\janczewski.piotr\Moje dokumenty\Moje obrazy\1_b571a9823d33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61071" y1="9643" x2="61071" y2="9643"/>
                        <a14:foregroundMark x1="77500" y1="16786" x2="77500" y2="16786"/>
                        <a14:foregroundMark x1="83214" y1="30714" x2="83214" y2="30714"/>
                        <a14:foregroundMark x1="69286" y1="27143" x2="69286" y2="27143"/>
                        <a14:foregroundMark x1="21429" y1="21429" x2="21429" y2="2142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3061" y="4803552"/>
            <a:ext cx="1229639" cy="1229639"/>
          </a:xfrm>
          <a:prstGeom prst="rect">
            <a:avLst/>
          </a:prstGeom>
          <a:noFill/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Prostokąt 4"/>
          <p:cNvSpPr/>
          <p:nvPr/>
        </p:nvSpPr>
        <p:spPr>
          <a:xfrm>
            <a:off x="241719" y="4487349"/>
            <a:ext cx="5626425" cy="1862048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pl-PL" sz="115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PN-N-18</a:t>
            </a:r>
            <a:endParaRPr lang="pl-PL" sz="115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6" name="Prostokąt 5"/>
          <p:cNvSpPr/>
          <p:nvPr/>
        </p:nvSpPr>
        <p:spPr>
          <a:xfrm>
            <a:off x="8007944" y="4487349"/>
            <a:ext cx="938077" cy="1862048"/>
          </a:xfrm>
          <a:prstGeom prst="rect">
            <a:avLst/>
          </a:prstGeom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lvl="0"/>
            <a:r>
              <a:rPr lang="pl-PL" sz="115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</a:t>
            </a:r>
          </a:p>
        </p:txBody>
      </p:sp>
      <p:pic>
        <p:nvPicPr>
          <p:cNvPr id="10" name="Picture 32" descr="logo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950940"/>
            <a:ext cx="1855788" cy="1852612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42097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00296"/>
              </p:ext>
            </p:extLst>
          </p:nvPr>
        </p:nvGraphicFramePr>
        <p:xfrm>
          <a:off x="179513" y="1052736"/>
          <a:ext cx="8784976" cy="2741811"/>
        </p:xfrm>
        <a:graphic>
          <a:graphicData uri="http://schemas.openxmlformats.org/drawingml/2006/table">
            <a:tbl>
              <a:tblPr/>
              <a:tblGrid>
                <a:gridCol w="3930742"/>
                <a:gridCol w="3683125"/>
                <a:gridCol w="416593"/>
                <a:gridCol w="416593"/>
                <a:gridCol w="337923"/>
              </a:tblGrid>
              <a:tr h="19939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Ocena ryzyka zawodowego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97586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Identyfikacja </a:t>
                      </a: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zagrożeń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Arial"/>
                          <a:ea typeface="Times New Roman"/>
                          <a:cs typeface="Arial"/>
                        </a:rPr>
                        <a:t>Środki profilaktyczne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Ocena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951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74021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Elektryk</a:t>
                      </a:r>
                      <a:r>
                        <a:rPr lang="pl-PL" sz="12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dyżurny ruchu elektrycznego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01512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Źródła zagrożenia: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Czynności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łączeniowe na czynnych urządzeniach energetycznych  - rozdzielnie 6kV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Zagrożenie: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Porażenie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prądem elektrycznym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Możliwe skutki: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poparzenia,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zranienia, zatrzymanie funkcji życiowych, śmierć.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Techniczne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: Zabezpieczenie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baseline="0" dirty="0" err="1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nadprądowe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, osłony, izolacja, wygrodzenie strefy niebezpiecznej.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Organizacyjne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Instrukcje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stanowiskowe, procedury, szkolenie stanowiskowe, dobór pracowników, egzaminy kwalifikacyjne, okresowa kontrola i remonty urządzeń.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Indywidualne: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Odzież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ochronna i robocza, sprzęt dielektryczny, rękawice ochronne, kask ochronny z przyłbicą.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4021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Pracownik</a:t>
                      </a:r>
                      <a:r>
                        <a:rPr lang="pl-PL" sz="12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biurowy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46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Źródła zagrożenia: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Przygotowywanie gorących napojów przy użyciu czajnika elektrycznego.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Zagrożenie: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Porażenie prądem elektrycznym.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Możliwe skutki: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poparzenie, zatrzymanie funkcji życiowych, śmierć.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Techniczne 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: Zabezpieczenia różnicowo prądowe.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Organizacyjne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: Bieżąca kontrola stanu technicznego czajnika. Okresowa kontrola stanu instalacji elektrycznej.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Indywidualne: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856484"/>
            <a:ext cx="2001011" cy="30015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 descr="http://akcesoria-kuchenne24.pl/images/products/big/Czajnik-elektryczny-Morphy-Richards-Illuma.387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746" t="13128" r="25309" b="15142"/>
          <a:stretch/>
        </p:blipFill>
        <p:spPr bwMode="auto">
          <a:xfrm>
            <a:off x="4499992" y="4077072"/>
            <a:ext cx="2515558" cy="24576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299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- hałas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solidFill>
            <a:schemeClr val="bg1"/>
          </a:solidFill>
        </p:spPr>
        <p:txBody>
          <a:bodyPr>
            <a:normAutofit fontScale="70000" lnSpcReduction="20000"/>
          </a:bodyPr>
          <a:lstStyle/>
          <a:p>
            <a:r>
              <a:rPr lang="pl-PL" sz="2300" b="1" dirty="0" smtClean="0"/>
              <a:t>Ciężkość następstw</a:t>
            </a:r>
          </a:p>
          <a:p>
            <a:r>
              <a:rPr lang="pl-PL" sz="2300" dirty="0" smtClean="0"/>
              <a:t>Mała – od 0 NDN do = 0,5 NDN</a:t>
            </a:r>
          </a:p>
          <a:p>
            <a:r>
              <a:rPr lang="pl-PL" sz="2300" dirty="0" smtClean="0"/>
              <a:t>Średnia – od 0,5 NDN do 1 NDN</a:t>
            </a:r>
          </a:p>
          <a:p>
            <a:r>
              <a:rPr lang="pl-PL" sz="2300" dirty="0" smtClean="0"/>
              <a:t>Duża – powyżej 1 NDN</a:t>
            </a:r>
          </a:p>
          <a:p>
            <a:endParaRPr lang="pl-PL" sz="2300" dirty="0" smtClean="0"/>
          </a:p>
          <a:p>
            <a:r>
              <a:rPr lang="pl-PL" sz="2300" b="1" dirty="0" smtClean="0"/>
              <a:t>Wartości NDN hałasu dla ogół pracujących:</a:t>
            </a:r>
          </a:p>
          <a:p>
            <a:r>
              <a:rPr lang="pl-PL" sz="2300" dirty="0" smtClean="0"/>
              <a:t>Poziom </a:t>
            </a:r>
            <a:r>
              <a:rPr lang="pl-PL" sz="2300" dirty="0"/>
              <a:t>ekspozycji na hałas odniesiony do 8-godzinnego dobowego </a:t>
            </a:r>
            <a:r>
              <a:rPr lang="pl-PL" sz="2300" dirty="0" smtClean="0"/>
              <a:t>wymiaru: 85 </a:t>
            </a:r>
            <a:r>
              <a:rPr lang="pl-PL" sz="2300" dirty="0" err="1" smtClean="0"/>
              <a:t>dB</a:t>
            </a:r>
            <a:endParaRPr lang="pl-PL" sz="2300" dirty="0" smtClean="0"/>
          </a:p>
          <a:p>
            <a:r>
              <a:rPr lang="pl-PL" sz="2300" dirty="0"/>
              <a:t>Szczytowy poziom dźwięku C: 135 </a:t>
            </a:r>
            <a:r>
              <a:rPr lang="pl-PL" sz="2300" dirty="0" err="1" smtClean="0"/>
              <a:t>dB</a:t>
            </a:r>
            <a:endParaRPr lang="pl-PL" sz="2300" dirty="0" smtClean="0"/>
          </a:p>
          <a:p>
            <a:r>
              <a:rPr lang="pl-PL" sz="2300" dirty="0" smtClean="0"/>
              <a:t>Maksymalny poziom dźwięku A: 115 </a:t>
            </a:r>
            <a:r>
              <a:rPr lang="pl-PL" sz="2300" dirty="0" err="1" smtClean="0"/>
              <a:t>dB</a:t>
            </a:r>
            <a:r>
              <a:rPr lang="pl-PL" sz="2300" dirty="0" smtClean="0"/>
              <a:t>.</a:t>
            </a:r>
          </a:p>
          <a:p>
            <a:endParaRPr lang="pl-PL" sz="2300" dirty="0" smtClean="0"/>
          </a:p>
          <a:p>
            <a:r>
              <a:rPr lang="pl-PL" sz="2300" b="1" dirty="0" smtClean="0"/>
              <a:t>Wartość NDN hałasu dla kobiet w ciąży:</a:t>
            </a:r>
            <a:endParaRPr lang="pl-PL" sz="2300" b="1" dirty="0"/>
          </a:p>
          <a:p>
            <a:r>
              <a:rPr lang="pl-PL" sz="2300" dirty="0" smtClean="0"/>
              <a:t>Poziom </a:t>
            </a:r>
            <a:r>
              <a:rPr lang="pl-PL" sz="2300" dirty="0"/>
              <a:t>ekspozycji odniesiony do 8-godzinnego dobowego lub do przeciętnego tygodniowego, określonego w Kodeksie pracy, wymiaru czasu pracy przekracza wartość 65 </a:t>
            </a:r>
            <a:r>
              <a:rPr lang="pl-PL" sz="2300" dirty="0" err="1"/>
              <a:t>dB</a:t>
            </a:r>
            <a:r>
              <a:rPr lang="pl-PL" sz="2300" dirty="0"/>
              <a:t>,</a:t>
            </a:r>
          </a:p>
          <a:p>
            <a:r>
              <a:rPr lang="pl-PL" sz="2300" dirty="0" smtClean="0"/>
              <a:t>Szczytowy </a:t>
            </a:r>
            <a:r>
              <a:rPr lang="pl-PL" sz="2300" dirty="0"/>
              <a:t>poziom dźwięku C przekracza wartość 130 </a:t>
            </a:r>
            <a:r>
              <a:rPr lang="pl-PL" sz="2300" dirty="0" err="1"/>
              <a:t>dB</a:t>
            </a:r>
            <a:r>
              <a:rPr lang="pl-PL" sz="2300" dirty="0"/>
              <a:t>,</a:t>
            </a:r>
          </a:p>
          <a:p>
            <a:r>
              <a:rPr lang="pl-PL" sz="2300" dirty="0" smtClean="0"/>
              <a:t>Maksymalny </a:t>
            </a:r>
            <a:r>
              <a:rPr lang="pl-PL" sz="2300" dirty="0"/>
              <a:t>poziom dźwięku A przekracza wartość 110 </a:t>
            </a:r>
            <a:r>
              <a:rPr lang="pl-PL" sz="2300" dirty="0" err="1"/>
              <a:t>dB</a:t>
            </a:r>
            <a:r>
              <a:rPr lang="pl-PL" sz="2300" dirty="0"/>
              <a:t>,</a:t>
            </a:r>
          </a:p>
          <a:p>
            <a:endParaRPr lang="pl-PL" sz="2300" dirty="0"/>
          </a:p>
          <a:p>
            <a:r>
              <a:rPr lang="pl-PL" sz="2300" b="1" dirty="0" smtClean="0"/>
              <a:t>Wartość NDN hałasu dla młodocianych:</a:t>
            </a:r>
            <a:endParaRPr lang="pl-PL" sz="2300" b="1" dirty="0"/>
          </a:p>
          <a:p>
            <a:r>
              <a:rPr lang="pl-PL" sz="2300" dirty="0" smtClean="0"/>
              <a:t>Poziom </a:t>
            </a:r>
            <a:r>
              <a:rPr lang="pl-PL" sz="2300" dirty="0"/>
              <a:t>ekspozycji odniesiony do 8-godzinnego dobowego lub do przeciętnego tygodniowego, określonego w Kodeksie pracy, wymiaru czasu pracy przekracza wartość 80 </a:t>
            </a:r>
            <a:r>
              <a:rPr lang="pl-PL" sz="2300" dirty="0" err="1"/>
              <a:t>dB</a:t>
            </a:r>
            <a:r>
              <a:rPr lang="pl-PL" sz="2300" dirty="0"/>
              <a:t>,</a:t>
            </a:r>
          </a:p>
          <a:p>
            <a:r>
              <a:rPr lang="pl-PL" sz="2300" dirty="0" smtClean="0"/>
              <a:t>Szczytowy </a:t>
            </a:r>
            <a:r>
              <a:rPr lang="pl-PL" sz="2300" dirty="0"/>
              <a:t>poziom dźwięku C przekracza wartość 130 </a:t>
            </a:r>
            <a:r>
              <a:rPr lang="pl-PL" sz="2300" dirty="0" err="1"/>
              <a:t>dB</a:t>
            </a:r>
            <a:r>
              <a:rPr lang="pl-PL" sz="2300" dirty="0"/>
              <a:t>,</a:t>
            </a:r>
          </a:p>
          <a:p>
            <a:r>
              <a:rPr lang="pl-PL" sz="2300" dirty="0" smtClean="0"/>
              <a:t>Maksymalny poziom dźwięku A przekracza wartość 110 </a:t>
            </a:r>
            <a:r>
              <a:rPr lang="pl-PL" sz="2300" dirty="0" err="1" smtClean="0"/>
              <a:t>dB</a:t>
            </a:r>
            <a:r>
              <a:rPr lang="pl-PL" sz="1800" dirty="0" smtClean="0"/>
              <a:t>.</a:t>
            </a:r>
            <a:endParaRPr lang="pl-PL" sz="1800" dirty="0"/>
          </a:p>
        </p:txBody>
      </p:sp>
    </p:spTree>
    <p:extLst>
      <p:ext uri="{BB962C8B-B14F-4D97-AF65-F5344CB8AC3E}">
        <p14:creationId xmlns:p14="http://schemas.microsoft.com/office/powerpoint/2010/main" val="396568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- hałas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7336889"/>
              </p:ext>
            </p:extLst>
          </p:nvPr>
        </p:nvGraphicFramePr>
        <p:xfrm>
          <a:off x="971600" y="1268760"/>
          <a:ext cx="6903411" cy="326327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93783"/>
                <a:gridCol w="1410343"/>
                <a:gridCol w="1528114"/>
                <a:gridCol w="1528114"/>
                <a:gridCol w="1443057"/>
              </a:tblGrid>
              <a:tr h="290284">
                <a:tc gridSpan="5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Hałas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82616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dirty="0" smtClean="0">
                          <a:effectLst/>
                        </a:rPr>
                        <a:t>Ogółem</a:t>
                      </a:r>
                      <a:endParaRPr lang="pl-PL" sz="1600" dirty="0" smtClean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Kobiety w ciąży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Młodociani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  <a:tr h="401326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 NDN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vert="vert27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8- godzinny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85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65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80 dB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</a:tr>
              <a:tr h="40132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szczytowy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115 dB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</a:rPr>
                        <a:t>110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110 dB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</a:tr>
              <a:tr h="40132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maksymalny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135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effectLst/>
                        </a:rPr>
                        <a:t>130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130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rgbClr val="FFC000"/>
                    </a:solidFill>
                  </a:tcPr>
                </a:tc>
              </a:tr>
              <a:tr h="462132">
                <a:tc rowSpan="3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Do 0,5 NDN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vert="vert27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8 - godzinny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82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62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77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21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szczytowy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109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104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104 dB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46213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maksymalny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>
                          <a:effectLst/>
                        </a:rPr>
                        <a:t>129 dB</a:t>
                      </a:r>
                      <a:endParaRPr lang="pl-PL" sz="160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124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effectLst/>
                        </a:rPr>
                        <a:t>124 </a:t>
                      </a:r>
                      <a:r>
                        <a:rPr lang="pl-PL" sz="1600" dirty="0" err="1">
                          <a:effectLst/>
                        </a:rPr>
                        <a:t>dB</a:t>
                      </a:r>
                      <a:endParaRPr lang="pl-PL" sz="1600" dirty="0">
                        <a:solidFill>
                          <a:srgbClr val="000000"/>
                        </a:solidFill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972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5909937"/>
              </p:ext>
            </p:extLst>
          </p:nvPr>
        </p:nvGraphicFramePr>
        <p:xfrm>
          <a:off x="372179" y="1052736"/>
          <a:ext cx="8136904" cy="3024336"/>
        </p:xfrm>
        <a:graphic>
          <a:graphicData uri="http://schemas.openxmlformats.org/drawingml/2006/table">
            <a:tbl>
              <a:tblPr/>
              <a:tblGrid>
                <a:gridCol w="3534309"/>
                <a:gridCol w="3492196"/>
                <a:gridCol w="394997"/>
                <a:gridCol w="394997"/>
                <a:gridCol w="320405"/>
              </a:tblGrid>
              <a:tr h="20955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Ocena ryzyka zawodowego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764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Identyfikacja </a:t>
                      </a: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zagrożeń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  <a:latin typeface="Arial"/>
                          <a:ea typeface="Times New Roman"/>
                          <a:cs typeface="Arial"/>
                        </a:rPr>
                        <a:t>Środki profilaktyczne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Ocena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88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S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R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177139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Pracownik młodociany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3F3F3"/>
                    </a:solidFill>
                  </a:tcPr>
                </a:tc>
              </a:tr>
              <a:tr h="57785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Źródła zagrożenia: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Maszyny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emitujące hałas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Zagrożenie: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Hałas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Możliwe skutki: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Pogorszenie</a:t>
                      </a:r>
                      <a:r>
                        <a:rPr lang="pl-PL" sz="1000" baseline="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 słyszenia, zawodowe uszkodzenie słuchu.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Techniczne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: Ekrany dźwiękochłonne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Organizacyjne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: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Ograniczanie ekspozycji na hałas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Indywidualne:</a:t>
                      </a:r>
                      <a:r>
                        <a:rPr lang="pl-PL" sz="1000" dirty="0">
                          <a:effectLst/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Arial"/>
                        </a:rPr>
                        <a:t>Ochronniki słuchu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9804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Kobieta w ciąży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552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Źródła zagrożenia: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Maszyny emitujące hałas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Zagrożenie: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Hałas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Możliwe skutki: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Pogorszenie słyszenia, zawodowe uszkodzenie słuchu.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Techniczne 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: Ekrany dźwiękochłonne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Organizacyjne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: Ograniczanie ekspozycji na hałas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Indywidualne: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Ochronniki słuchu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3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2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4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19663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Dorosły mężczyzna</a:t>
                      </a:r>
                      <a:r>
                        <a:rPr lang="pl-PL" sz="1200" baseline="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166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Źródła zagrożenia: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Maszyny emitujące hałas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Zagrożenie: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Hałas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Możliwe skutki: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Pogorszenie słyszenia, zawodowe uszkodzenie słuchu.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Techniczne 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: Ekrany dźwiękochłonne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Organizacyjne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: Ograniczanie ekspozycji na hałas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l-PL" sz="1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Indywidualne:</a:t>
                      </a:r>
                      <a:r>
                        <a:rPr kumimoji="0" lang="pl-PL" sz="1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rial"/>
                          <a:ea typeface="Times New Roman"/>
                          <a:cs typeface="Arial"/>
                        </a:rPr>
                        <a:t> Ochronniki słuchu</a:t>
                      </a:r>
                      <a:endParaRPr kumimoji="0" lang="pl-PL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4450" marR="44450" marT="0" marB="0" anchor="ctr">
                    <a:lnL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Prostokąt 7"/>
          <p:cNvSpPr/>
          <p:nvPr/>
        </p:nvSpPr>
        <p:spPr>
          <a:xfrm>
            <a:off x="4716016" y="4365104"/>
            <a:ext cx="38164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 smtClean="0"/>
              <a:t>Wyniki pomiarów:</a:t>
            </a:r>
          </a:p>
          <a:p>
            <a:r>
              <a:rPr lang="pl-PL" sz="1600" dirty="0" smtClean="0"/>
              <a:t>Poziom </a:t>
            </a:r>
            <a:r>
              <a:rPr lang="pl-PL" sz="1600" dirty="0"/>
              <a:t>ekspozycji na hałas odniesiony do 8-godzinnego dobowego wymiaru: </a:t>
            </a:r>
            <a:r>
              <a:rPr lang="pl-PL" sz="1600" b="1" dirty="0" smtClean="0"/>
              <a:t>79 </a:t>
            </a:r>
            <a:r>
              <a:rPr lang="pl-PL" sz="1600" b="1" dirty="0" err="1"/>
              <a:t>dB</a:t>
            </a:r>
            <a:endParaRPr lang="pl-PL" sz="1600" b="1" dirty="0"/>
          </a:p>
          <a:p>
            <a:r>
              <a:rPr lang="pl-PL" sz="1600" dirty="0"/>
              <a:t>Szczytowy poziom dźwięku C: </a:t>
            </a:r>
            <a:r>
              <a:rPr lang="pl-PL" sz="1600" b="1" dirty="0" smtClean="0"/>
              <a:t>103 </a:t>
            </a:r>
            <a:r>
              <a:rPr lang="pl-PL" sz="1600" b="1" dirty="0" err="1"/>
              <a:t>dB</a:t>
            </a:r>
            <a:endParaRPr lang="pl-PL" sz="1600" b="1" dirty="0"/>
          </a:p>
          <a:p>
            <a:r>
              <a:rPr lang="pl-PL" sz="1600" dirty="0"/>
              <a:t>Maksymalny poziom dźwięku A: </a:t>
            </a:r>
            <a:r>
              <a:rPr lang="pl-PL" sz="1600" b="1" dirty="0" smtClean="0"/>
              <a:t>123 </a:t>
            </a:r>
            <a:r>
              <a:rPr lang="pl-PL" sz="1600" b="1" dirty="0" err="1"/>
              <a:t>dB</a:t>
            </a:r>
            <a:r>
              <a:rPr lang="pl-PL" sz="1600" b="1" dirty="0"/>
              <a:t>.</a:t>
            </a:r>
          </a:p>
        </p:txBody>
      </p:sp>
      <p:sp>
        <p:nvSpPr>
          <p:cNvPr id="3" name="Prostokąt 2"/>
          <p:cNvSpPr/>
          <p:nvPr/>
        </p:nvSpPr>
        <p:spPr>
          <a:xfrm>
            <a:off x="144016" y="4365104"/>
            <a:ext cx="385192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1600" b="1" dirty="0"/>
              <a:t>Ciężkość następstw</a:t>
            </a:r>
          </a:p>
          <a:p>
            <a:r>
              <a:rPr lang="pl-PL" sz="1600" dirty="0" smtClean="0"/>
              <a:t>1 - Mała </a:t>
            </a:r>
            <a:r>
              <a:rPr lang="pl-PL" sz="1600" dirty="0"/>
              <a:t>– od 0 NDN do = 0,5 NDN</a:t>
            </a:r>
          </a:p>
          <a:p>
            <a:r>
              <a:rPr lang="pl-PL" sz="1600" dirty="0" smtClean="0"/>
              <a:t>2 - Średnia </a:t>
            </a:r>
            <a:r>
              <a:rPr lang="pl-PL" sz="1600" dirty="0"/>
              <a:t>– od 0,5 NDN do 1 NDN</a:t>
            </a:r>
          </a:p>
          <a:p>
            <a:r>
              <a:rPr lang="pl-PL" sz="1600" dirty="0" smtClean="0"/>
              <a:t>3 - Duża </a:t>
            </a:r>
            <a:r>
              <a:rPr lang="pl-PL" sz="1600" dirty="0"/>
              <a:t>– powyżej 1 NDN</a:t>
            </a:r>
          </a:p>
        </p:txBody>
      </p:sp>
    </p:spTree>
    <p:extLst>
      <p:ext uri="{BB962C8B-B14F-4D97-AF65-F5344CB8AC3E}">
        <p14:creationId xmlns:p14="http://schemas.microsoft.com/office/powerpoint/2010/main" val="3034862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Przykładowa ocena ryzyka</a:t>
            </a:r>
            <a:br>
              <a:rPr lang="pl-PL" sz="3600" dirty="0" smtClean="0"/>
            </a:br>
            <a:r>
              <a:rPr lang="pl-PL" sz="3600" dirty="0"/>
              <a:t>St. Specjalista ds. Kadr i Szkolenia</a:t>
            </a:r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576748"/>
              </p:ext>
            </p:extLst>
          </p:nvPr>
        </p:nvGraphicFramePr>
        <p:xfrm>
          <a:off x="251520" y="1196753"/>
          <a:ext cx="8712968" cy="254004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592288"/>
                <a:gridCol w="6120680"/>
              </a:tblGrid>
              <a:tr h="208838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0340" algn="r"/>
                          <a:tab pos="259080" algn="l"/>
                        </a:tabLst>
                      </a:pPr>
                      <a:r>
                        <a:rPr lang="pl-PL" sz="1000" dirty="0">
                          <a:effectLst/>
                        </a:rPr>
                        <a:t>Opis stanowiska </a:t>
                      </a:r>
                      <a:r>
                        <a:rPr lang="pl-PL" sz="1000" dirty="0" smtClean="0">
                          <a:effectLst/>
                        </a:rPr>
                        <a:t>pracy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88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r"/>
                          <a:tab pos="259080" algn="l"/>
                        </a:tabLst>
                      </a:pPr>
                      <a:r>
                        <a:rPr lang="pl-PL" sz="1000" dirty="0">
                          <a:effectLst/>
                        </a:rPr>
                        <a:t>Pełna nazwa komórki organizacyjnej:</a:t>
                      </a:r>
                      <a:endParaRPr lang="pl-PL" sz="10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r"/>
                          <a:tab pos="259080" algn="l"/>
                        </a:tabLs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Biuro Kadr</a:t>
                      </a:r>
                      <a:r>
                        <a:rPr lang="pl-PL" sz="1000" baseline="0" dirty="0" smtClean="0">
                          <a:effectLst/>
                        </a:rPr>
                        <a:t> i Szkoleń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/>
                </a:tc>
              </a:tr>
              <a:tr h="15886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r"/>
                          <a:tab pos="259080" algn="l"/>
                        </a:tabLst>
                      </a:pPr>
                      <a:r>
                        <a:rPr lang="pl-PL" sz="1000" dirty="0">
                          <a:effectLst/>
                        </a:rPr>
                        <a:t>Pełna nazwa stanowiska pracy:</a:t>
                      </a:r>
                      <a:endParaRPr lang="pl-PL" sz="10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 anchor="ctr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  <a:tabLst>
                          <a:tab pos="180340" algn="r"/>
                          <a:tab pos="259080" algn="l"/>
                        </a:tabLst>
                      </a:pPr>
                      <a:r>
                        <a:rPr lang="pl-PL" sz="9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St</a:t>
                      </a:r>
                      <a:r>
                        <a:rPr lang="pl-PL" sz="1000" dirty="0">
                          <a:effectLst/>
                        </a:rPr>
                        <a:t>. Specjalista ds. Kadr i Szkolenia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/>
                </a:tc>
              </a:tr>
              <a:tr h="158862"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Wykonywane zadania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834855">
                <a:tc gridSpan="2"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 smtClean="0">
                          <a:effectLst/>
                        </a:rPr>
                        <a:t>Prowadzenie akt osobowych pracowników,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 smtClean="0">
                          <a:effectLst/>
                        </a:rPr>
                        <a:t>Prowadzenie </a:t>
                      </a:r>
                      <a:r>
                        <a:rPr lang="pl-PL" sz="1050" dirty="0">
                          <a:effectLst/>
                        </a:rPr>
                        <a:t>całokształtu spraw związanych z przyjęciem do pracy, przebiegiem zatrudnienia i zwolnieniem pracownika, w szczególności: dokumentacja dot. przyjęcia do pracy, wszystkie zmiany dot. zajmowanego stanowiska, wynagrodzenia, miejsca w strukturze organizacyjnej, dokumentacji dot. zwolnienia,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Prowadzenie ewidencji ilościowo-osobową pracowników</a:t>
                      </a:r>
                      <a:r>
                        <a:rPr lang="pl-PL" sz="1050" dirty="0" smtClean="0">
                          <a:effectLst/>
                        </a:rPr>
                        <a:t>,</a:t>
                      </a:r>
                      <a:endParaRPr lang="pl-PL" sz="1050" dirty="0">
                        <a:effectLst/>
                      </a:endParaRP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Prowadzenie ewidencję emerytów,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Przygotowywanie niezbędnych dokumentów dla pracowników Spółki do ZUS,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Prowadzenie ewidencji delegacji służbowych,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Prowadzenie spraw szkoleń pracowników w zakresie wystawienia polecenia wyjazdu służbowego, rezerwacji i rozliczenia kosztów po powrocie,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Potwierdzanie faktur dot. szkoleń pracowników,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Symbol"/>
                        <a:buNone/>
                        <a:tabLst>
                          <a:tab pos="180340" algn="l"/>
                        </a:tabLst>
                      </a:pPr>
                      <a:r>
                        <a:rPr lang="pl-PL" sz="1050" dirty="0">
                          <a:effectLst/>
                        </a:rPr>
                        <a:t>Sporządzanie sprawozdań, analiz na potrzeby Zarządu i podmiotów zewnętrznych, w tym GUS</a:t>
                      </a:r>
                      <a:r>
                        <a:rPr lang="pl-PL" sz="1050" dirty="0" smtClean="0">
                          <a:effectLst/>
                        </a:rPr>
                        <a:t>,</a:t>
                      </a:r>
                      <a:endParaRPr lang="pl-PL" sz="105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1171" marR="31171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0229623"/>
              </p:ext>
            </p:extLst>
          </p:nvPr>
        </p:nvGraphicFramePr>
        <p:xfrm>
          <a:off x="251520" y="3861048"/>
          <a:ext cx="8712968" cy="71330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12968"/>
              </a:tblGrid>
              <a:tr h="1657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Stosowane maszyny, narzędzia i materiały</a:t>
                      </a:r>
                      <a:endParaRPr lang="pl-PL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0598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Maszyny: Komputer stacjonarny , czajnik elektryczny, wentylator, drukarka, skaner</a:t>
                      </a:r>
                      <a:endParaRPr lang="pl-PL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/>
                </a:tc>
              </a:tr>
              <a:tr h="17203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Narzędzia: Zszywacz do papieru, dziurkacz do papieru, nożyczki</a:t>
                      </a:r>
                      <a:endParaRPr lang="pl-PL" sz="11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/>
                </a:tc>
              </a:tr>
              <a:tr h="15189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Materiały: Materiały biurowe - papier do drukarki</a:t>
                      </a:r>
                      <a:endParaRPr lang="pl-PL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/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996618"/>
              </p:ext>
            </p:extLst>
          </p:nvPr>
        </p:nvGraphicFramePr>
        <p:xfrm>
          <a:off x="251520" y="4725144"/>
          <a:ext cx="8712968" cy="69094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8712968"/>
              </a:tblGrid>
              <a:tr h="11987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Czynniki w środowisku pracy</a:t>
                      </a:r>
                      <a:endParaRPr lang="pl-PL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98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Szkodliwe</a:t>
                      </a:r>
                      <a:r>
                        <a:rPr lang="pl-PL" sz="1100" dirty="0" smtClean="0">
                          <a:effectLst/>
                        </a:rPr>
                        <a:t>: Brak</a:t>
                      </a:r>
                      <a:endParaRPr lang="pl-PL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/>
                </a:tc>
              </a:tr>
              <a:tr h="9808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Uciążliwe</a:t>
                      </a:r>
                      <a:r>
                        <a:rPr lang="pl-PL" sz="1100" dirty="0" smtClean="0">
                          <a:effectLst/>
                        </a:rPr>
                        <a:t>: Brak</a:t>
                      </a:r>
                      <a:endParaRPr lang="pl-PL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/>
                </a:tc>
              </a:tr>
              <a:tr h="18802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Niebezpieczne</a:t>
                      </a:r>
                      <a:r>
                        <a:rPr lang="pl-PL" sz="1100" dirty="0" smtClean="0">
                          <a:effectLst/>
                        </a:rPr>
                        <a:t>: Brak</a:t>
                      </a:r>
                      <a:endParaRPr lang="pl-PL" sz="11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0276" marR="40276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72834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/>
              <a:t>Przykładowa ocena ryzyka</a:t>
            </a:r>
            <a:br>
              <a:rPr lang="pl-PL" sz="3600" dirty="0"/>
            </a:br>
            <a:r>
              <a:rPr lang="pl-PL" sz="3600" dirty="0"/>
              <a:t>St. Specjalista ds. Kadr i Szkolenia</a:t>
            </a:r>
            <a:endParaRPr lang="pl-PL" dirty="0"/>
          </a:p>
        </p:txBody>
      </p:sp>
      <p:graphicFrame>
        <p:nvGraphicFramePr>
          <p:cNvPr id="6" name="Tabel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319033"/>
              </p:ext>
            </p:extLst>
          </p:nvPr>
        </p:nvGraphicFramePr>
        <p:xfrm>
          <a:off x="251520" y="1124744"/>
          <a:ext cx="8712966" cy="50492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750148"/>
                <a:gridCol w="4026716"/>
                <a:gridCol w="360040"/>
                <a:gridCol w="288032"/>
                <a:gridCol w="288030"/>
              </a:tblGrid>
              <a:tr h="181310">
                <a:tc gridSpan="5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b="1" dirty="0">
                          <a:effectLst/>
                        </a:rPr>
                        <a:t>Ocena ryzyka zawodowego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79661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Identyfikacja zagrożeń*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Środki profilaktyczne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Ocena*** 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64827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*S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>
                          <a:effectLst/>
                        </a:rPr>
                        <a:t>*P</a:t>
                      </a:r>
                      <a:endParaRPr lang="pl-PL" sz="1200" b="1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b="1" dirty="0">
                          <a:effectLst/>
                        </a:rPr>
                        <a:t>*</a:t>
                      </a:r>
                      <a:r>
                        <a:rPr lang="pl-PL" sz="1100" b="1" dirty="0" smtClean="0">
                          <a:effectLst/>
                        </a:rPr>
                        <a:t>R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36973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Źródła zagrożenia: </a:t>
                      </a:r>
                      <a:r>
                        <a:rPr lang="pl-PL" sz="1050" dirty="0">
                          <a:effectLst/>
                        </a:rPr>
                        <a:t>Praca z </a:t>
                      </a:r>
                      <a:r>
                        <a:rPr lang="pl-PL" sz="1050" dirty="0" smtClean="0">
                          <a:effectLst/>
                        </a:rPr>
                        <a:t>komputerem – czytanie i pisanie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Zagrożenie: </a:t>
                      </a:r>
                      <a:r>
                        <a:rPr lang="pl-PL" sz="1050" dirty="0">
                          <a:effectLst/>
                        </a:rPr>
                        <a:t>Monitory ekranowe.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</a:t>
                      </a:r>
                      <a:r>
                        <a:rPr lang="pl-PL" sz="1050" dirty="0">
                          <a:effectLst/>
                        </a:rPr>
                        <a:t>: Pogorszenie wzroku. 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Techniczne: </a:t>
                      </a:r>
                      <a:r>
                        <a:rPr lang="pl-PL" sz="1050" dirty="0">
                          <a:effectLst/>
                        </a:rPr>
                        <a:t>Stosowanie komputerów sprawnych technicznie.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Organizacyjne</a:t>
                      </a:r>
                      <a:r>
                        <a:rPr lang="pl-PL" sz="1050" dirty="0">
                          <a:effectLst/>
                        </a:rPr>
                        <a:t>: Stosowanie przerw w pracy, szkolenie pracowników, serwisowanie komputerów, przestrzeganie zapisów instrukcji stanowiskowych. 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Indywidualne: </a:t>
                      </a:r>
                      <a:r>
                        <a:rPr lang="pl-PL" sz="1050" dirty="0">
                          <a:effectLst/>
                        </a:rPr>
                        <a:t>W przypadku  zaleceń lekarza  należy stosować okulary korekcyjne.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</a:tr>
              <a:tr h="65931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i="0" dirty="0">
                          <a:effectLst/>
                        </a:rPr>
                        <a:t>Źródła zagrożenia:  </a:t>
                      </a:r>
                      <a:r>
                        <a:rPr lang="pl-PL" sz="1050" dirty="0">
                          <a:effectLst/>
                        </a:rPr>
                        <a:t>Przemieszczanie się.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Zagrożenie: </a:t>
                      </a:r>
                      <a:r>
                        <a:rPr lang="pl-PL" sz="1050" dirty="0">
                          <a:effectLst/>
                        </a:rPr>
                        <a:t>Upadek na płaszczyźnie.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skutki: </a:t>
                      </a:r>
                      <a:r>
                        <a:rPr lang="pl-PL" sz="1050" dirty="0">
                          <a:effectLst/>
                        </a:rPr>
                        <a:t>Złamania, zwichnięcia, stłuczenia, zranienia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Techniczne</a:t>
                      </a:r>
                      <a:r>
                        <a:rPr lang="pl-PL" sz="1050" dirty="0">
                          <a:effectLst/>
                        </a:rPr>
                        <a:t>: Stosowanie posadzek anty poślizgowych.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Organizacyjny</a:t>
                      </a:r>
                      <a:r>
                        <a:rPr lang="pl-PL" sz="1050" dirty="0">
                          <a:effectLst/>
                        </a:rPr>
                        <a:t>: Zapewnienie wolnych przejść i dojść oraz czystych i nie śliskich powierzchni. Oznaczanie tablicami ostrzegawczymi śliskich i świeżo umytych powierzchni </a:t>
                      </a:r>
                      <a:endParaRPr lang="pl-PL" sz="105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 smtClean="0">
                          <a:effectLst/>
                        </a:rPr>
                        <a:t>Indywidualne</a:t>
                      </a:r>
                      <a:r>
                        <a:rPr lang="pl-PL" sz="1050" b="1" dirty="0">
                          <a:effectLst/>
                        </a:rPr>
                        <a:t>: </a:t>
                      </a:r>
                      <a:r>
                        <a:rPr lang="pl-PL" sz="1050" dirty="0">
                          <a:solidFill>
                            <a:srgbClr val="C00000"/>
                          </a:solidFill>
                          <a:effectLst/>
                        </a:rPr>
                        <a:t>Stosowanie odpowiedniego </a:t>
                      </a:r>
                      <a:r>
                        <a:rPr lang="pl-PL" sz="1050" dirty="0" smtClean="0">
                          <a:solidFill>
                            <a:srgbClr val="C00000"/>
                          </a:solidFill>
                          <a:effectLst/>
                        </a:rPr>
                        <a:t>obuwia ????.</a:t>
                      </a:r>
                      <a:endParaRPr lang="pl-PL" sz="12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</a:tr>
              <a:tr h="46988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Źródła zagrożenia:  </a:t>
                      </a:r>
                      <a:r>
                        <a:rPr lang="pl-PL" sz="1050" dirty="0">
                          <a:effectLst/>
                        </a:rPr>
                        <a:t>Przemieszczanie się.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Zagrożenie: </a:t>
                      </a:r>
                      <a:r>
                        <a:rPr lang="pl-PL" sz="1050" dirty="0">
                          <a:effectLst/>
                        </a:rPr>
                        <a:t>Upadek na schodach.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skutki: </a:t>
                      </a:r>
                      <a:r>
                        <a:rPr lang="pl-PL" sz="1050" dirty="0">
                          <a:effectLst/>
                        </a:rPr>
                        <a:t>Złamania, zwichnięcia, stłuczenia, zranienia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Techniczne</a:t>
                      </a:r>
                      <a:r>
                        <a:rPr lang="pl-PL" sz="1050" dirty="0">
                          <a:effectLst/>
                        </a:rPr>
                        <a:t>: Stosowanie barierek, stopni antypoślizgowych.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Organizacyjny:  </a:t>
                      </a:r>
                      <a:r>
                        <a:rPr lang="pl-PL" sz="1050" dirty="0">
                          <a:effectLst/>
                        </a:rPr>
                        <a:t>Zapewnienie wolnych przejść i dojść oraz czystych i nie śliskich powierzchni. Oznaczanie tablicami ostrzegawczymi śliskich i świeżo umytych powierzchni </a:t>
                      </a:r>
                      <a:endParaRPr lang="pl-PL" sz="1050" dirty="0" smtClean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 smtClean="0">
                          <a:effectLst/>
                        </a:rPr>
                        <a:t>Indywidualne</a:t>
                      </a:r>
                      <a:r>
                        <a:rPr lang="pl-PL" sz="1050" dirty="0">
                          <a:effectLst/>
                        </a:rPr>
                        <a:t>: </a:t>
                      </a:r>
                      <a:r>
                        <a:rPr lang="pl-PL" sz="1050" dirty="0">
                          <a:solidFill>
                            <a:srgbClr val="C00000"/>
                          </a:solidFill>
                          <a:effectLst/>
                        </a:rPr>
                        <a:t>Stosowanie odpowiedniego </a:t>
                      </a:r>
                      <a:r>
                        <a:rPr lang="pl-PL" sz="1050" dirty="0" smtClean="0">
                          <a:solidFill>
                            <a:srgbClr val="C00000"/>
                          </a:solidFill>
                          <a:effectLst/>
                        </a:rPr>
                        <a:t>obuwia ???.</a:t>
                      </a:r>
                      <a:endParaRPr lang="pl-PL" sz="1200" dirty="0">
                        <a:solidFill>
                          <a:srgbClr val="C00000"/>
                        </a:solidFill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</a:tr>
              <a:tr h="44985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Źródła </a:t>
                      </a:r>
                      <a:r>
                        <a:rPr lang="pl-PL" sz="1050" b="1" dirty="0" smtClean="0">
                          <a:effectLst/>
                        </a:rPr>
                        <a:t>zagrożenia: </a:t>
                      </a:r>
                      <a:r>
                        <a:rPr lang="pl-PL" sz="1050" dirty="0">
                          <a:effectLst/>
                        </a:rPr>
                        <a:t>Kontakt z ludźmi.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Zagrożenie: </a:t>
                      </a:r>
                      <a:r>
                        <a:rPr lang="pl-PL" sz="1050" dirty="0">
                          <a:effectLst/>
                        </a:rPr>
                        <a:t>Wirus grypy - grupa </a:t>
                      </a:r>
                      <a:r>
                        <a:rPr lang="pl-PL" sz="1050" dirty="0" smtClean="0">
                          <a:effectLst/>
                        </a:rPr>
                        <a:t>2 – ludzie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skutki: </a:t>
                      </a:r>
                      <a:r>
                        <a:rPr lang="pl-PL" sz="1050" dirty="0">
                          <a:effectLst/>
                        </a:rPr>
                        <a:t>Grypa, zapalenie płuc.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Techniczne: </a:t>
                      </a:r>
                      <a:endParaRPr lang="pl-PL" sz="12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Organizacyjne: </a:t>
                      </a:r>
                      <a:r>
                        <a:rPr lang="pl-PL" sz="1050" b="0" dirty="0">
                          <a:effectLst/>
                        </a:rPr>
                        <a:t>Przestrzeganie zasad higieny osobistej.</a:t>
                      </a:r>
                      <a:endParaRPr lang="pl-PL" sz="1200" b="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Indywidualne: 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</a:tr>
              <a:tr h="527447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Źródła </a:t>
                      </a:r>
                      <a:r>
                        <a:rPr lang="pl-PL" sz="1050" b="1" dirty="0" smtClean="0">
                          <a:effectLst/>
                        </a:rPr>
                        <a:t>zagrożenia: </a:t>
                      </a:r>
                      <a:r>
                        <a:rPr lang="pl-PL" sz="1050" dirty="0">
                          <a:effectLst/>
                        </a:rPr>
                        <a:t>Kontakt z ludźmi 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Zagrożenie: </a:t>
                      </a:r>
                      <a:r>
                        <a:rPr lang="pl-PL" sz="1050" dirty="0">
                          <a:effectLst/>
                        </a:rPr>
                        <a:t>Wirus ospy wietrznej, półpaśca ( grupa 2 ) – ludzie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skutki: </a:t>
                      </a:r>
                      <a:r>
                        <a:rPr lang="pl-PL" sz="1050" dirty="0">
                          <a:effectLst/>
                        </a:rPr>
                        <a:t>Ospa wietrzna, półpasiec.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Techniczne: </a:t>
                      </a:r>
                      <a:endParaRPr lang="pl-PL" sz="1200" b="1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Organizacyjne: </a:t>
                      </a:r>
                      <a:r>
                        <a:rPr lang="pl-PL" sz="1050" b="0" dirty="0">
                          <a:effectLst/>
                        </a:rPr>
                        <a:t>Przestrzeganie zasad higieny osobistej.</a:t>
                      </a:r>
                      <a:endParaRPr lang="pl-PL" sz="1200" b="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Indywidualne: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>
                          <a:effectLst/>
                        </a:rPr>
                        <a:t>1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</a:tr>
              <a:tr h="79117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Źródła </a:t>
                      </a:r>
                      <a:r>
                        <a:rPr lang="pl-PL" sz="1050" b="1" dirty="0" smtClean="0">
                          <a:effectLst/>
                        </a:rPr>
                        <a:t>zagrożenia: </a:t>
                      </a:r>
                      <a:r>
                        <a:rPr lang="pl-PL" sz="1050" dirty="0">
                          <a:effectLst/>
                        </a:rPr>
                        <a:t>Praca w pomieszczeniach klimatyzowanych.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Zagrożenie: </a:t>
                      </a:r>
                      <a:r>
                        <a:rPr lang="pl-PL" sz="1050" dirty="0">
                          <a:effectLst/>
                        </a:rPr>
                        <a:t>Bakteria </a:t>
                      </a:r>
                      <a:r>
                        <a:rPr lang="pl-PL" sz="1050" dirty="0" err="1">
                          <a:effectLst/>
                        </a:rPr>
                        <a:t>Legionelli</a:t>
                      </a:r>
                      <a:r>
                        <a:rPr lang="pl-PL" sz="1050" dirty="0">
                          <a:effectLst/>
                        </a:rPr>
                        <a:t> (grupa 2) – droga powietrzna.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skutki: </a:t>
                      </a:r>
                      <a:r>
                        <a:rPr lang="pl-PL" sz="1050" dirty="0">
                          <a:effectLst/>
                        </a:rPr>
                        <a:t>Zapalenie płuc.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Techniczne: </a:t>
                      </a:r>
                      <a:r>
                        <a:rPr lang="pl-PL" sz="1050" dirty="0">
                          <a:effectLst/>
                        </a:rPr>
                        <a:t>Stosowanie urządzeń sprawnych technicznie.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Organizacyjne: </a:t>
                      </a:r>
                      <a:r>
                        <a:rPr lang="pl-PL" sz="1050" dirty="0">
                          <a:effectLst/>
                        </a:rPr>
                        <a:t>Badanie profilaktyczne, przewietrzanie</a:t>
                      </a:r>
                      <a:r>
                        <a:rPr lang="pl-PL" sz="1050" strike="sngStrike" dirty="0">
                          <a:effectLst/>
                        </a:rPr>
                        <a:t> </a:t>
                      </a:r>
                      <a:r>
                        <a:rPr lang="pl-PL" sz="1050" dirty="0">
                          <a:effectLst/>
                        </a:rPr>
                        <a:t>pomieszczeń pracy,  serwis urządzeń klimatyzujących.</a:t>
                      </a:r>
                      <a:endParaRPr lang="pl-PL" sz="1200" dirty="0">
                        <a:effectLst/>
                      </a:endParaRP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Indywidualne: </a:t>
                      </a:r>
                      <a:endParaRPr lang="pl-PL" sz="12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1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37730" marR="37730" marT="0" marB="0" anchor="ctr"/>
                </a:tc>
              </a:tr>
            </a:tbl>
          </a:graphicData>
        </a:graphic>
      </p:graphicFrame>
      <p:sp>
        <p:nvSpPr>
          <p:cNvPr id="7" name="pole tekstowe 6"/>
          <p:cNvSpPr txBox="1"/>
          <p:nvPr/>
        </p:nvSpPr>
        <p:spPr>
          <a:xfrm>
            <a:off x="323528" y="2204864"/>
            <a:ext cx="3600400" cy="369332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pl-PL" sz="900" dirty="0" smtClean="0"/>
              <a:t>Tu można jeszcze ocenić: oświetlenie stanowiska pracy, spełnienie wymagań ergonomicznych,  itp..</a:t>
            </a:r>
            <a:endParaRPr lang="pl-PL" sz="900" dirty="0"/>
          </a:p>
        </p:txBody>
      </p:sp>
    </p:spTree>
    <p:extLst>
      <p:ext uri="{BB962C8B-B14F-4D97-AF65-F5344CB8AC3E}">
        <p14:creationId xmlns:p14="http://schemas.microsoft.com/office/powerpoint/2010/main" val="481521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/>
              <a:t>Przykładowa ocena ryzyka</a:t>
            </a:r>
            <a:br>
              <a:rPr lang="pl-PL" sz="3600" dirty="0"/>
            </a:br>
            <a:r>
              <a:rPr lang="pl-PL" sz="3600" dirty="0"/>
              <a:t>St. Specjalista ds. Kadr i Szkolenia</a:t>
            </a:r>
            <a:endParaRPr lang="pl-PL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513086"/>
              </p:ext>
            </p:extLst>
          </p:nvPr>
        </p:nvGraphicFramePr>
        <p:xfrm>
          <a:off x="251520" y="1196752"/>
          <a:ext cx="8712967" cy="503050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4246657"/>
                <a:gridCol w="146436"/>
                <a:gridCol w="2169520"/>
                <a:gridCol w="1052082"/>
                <a:gridCol w="439309"/>
                <a:gridCol w="366091"/>
                <a:gridCol w="292872"/>
              </a:tblGrid>
              <a:tr h="650325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000" dirty="0" smtClean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</a:rPr>
                        <a:t>Źródła zagrożenia</a:t>
                      </a:r>
                      <a:r>
                        <a:rPr lang="pl-PL" sz="1000" dirty="0" smtClean="0">
                          <a:effectLst/>
                        </a:rPr>
                        <a:t>: Prace przy użyciu ostrych narzędzi np.: cięcie papieru.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</a:rPr>
                        <a:t>Zagrożenie</a:t>
                      </a:r>
                      <a:r>
                        <a:rPr lang="pl-PL" sz="1000" dirty="0">
                          <a:effectLst/>
                        </a:rPr>
                        <a:t>: Przecięcie ciała.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Możliwe skutki</a:t>
                      </a:r>
                      <a:r>
                        <a:rPr lang="pl-PL" sz="1000" dirty="0">
                          <a:effectLst/>
                        </a:rPr>
                        <a:t>: Skaleczenie.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Techniczne</a:t>
                      </a:r>
                      <a:r>
                        <a:rPr lang="pl-PL" sz="1000" dirty="0">
                          <a:effectLst/>
                        </a:rPr>
                        <a:t>: Stosowanie sprawnych technicznie urządzeń.</a:t>
                      </a:r>
                      <a:br>
                        <a:rPr lang="pl-PL" sz="1000" dirty="0">
                          <a:effectLst/>
                        </a:rPr>
                      </a:br>
                      <a:r>
                        <a:rPr lang="pl-PL" sz="1000" b="1" dirty="0">
                          <a:effectLst/>
                        </a:rPr>
                        <a:t>Organizacyjne</a:t>
                      </a:r>
                      <a:r>
                        <a:rPr lang="pl-PL" sz="1000" dirty="0">
                          <a:effectLst/>
                        </a:rPr>
                        <a:t>: Przestrzeganie zapisów instrukcji stanowiskowej BHP.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Indywidualne:</a:t>
                      </a:r>
                      <a:endParaRPr lang="pl-PL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</a:tr>
              <a:tr h="684553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Źródła zagrożenia: </a:t>
                      </a:r>
                      <a:r>
                        <a:rPr lang="pl-PL" sz="1000" dirty="0">
                          <a:effectLst/>
                        </a:rPr>
                        <a:t>Przygotowanie ciepłego posiłku.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Zagrożenie</a:t>
                      </a:r>
                      <a:r>
                        <a:rPr lang="pl-PL" sz="1000" dirty="0">
                          <a:effectLst/>
                        </a:rPr>
                        <a:t>: Kontakt z gorącymi elementami, parą, cieczą.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Możliwe skutki: </a:t>
                      </a:r>
                      <a:r>
                        <a:rPr lang="pl-PL" sz="1000" dirty="0">
                          <a:effectLst/>
                        </a:rPr>
                        <a:t>Oparzenia.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Techniczne: </a:t>
                      </a:r>
                      <a:r>
                        <a:rPr lang="pl-PL" sz="1000" dirty="0">
                          <a:effectLst/>
                        </a:rPr>
                        <a:t>Stosowanie sprawnego technicznie sprzęt (czajnik, mikrofala), oraz instalacja energetyczna.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Organizacyjne: </a:t>
                      </a:r>
                      <a:r>
                        <a:rPr lang="pl-PL" sz="1000" dirty="0">
                          <a:effectLst/>
                        </a:rPr>
                        <a:t>Zachowanie szczególnej ostrożności, zachowanie zasad bezpieczeństwa i higieny pracy.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</a:rPr>
                        <a:t>Indywidualne:</a:t>
                      </a:r>
                      <a:endParaRPr lang="pl-PL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</a:tr>
              <a:tr h="636240">
                <a:tc gridSpan="2">
                  <a:txBody>
                    <a:bodyPr/>
                    <a:lstStyle/>
                    <a:p>
                      <a:pPr marL="0" lvl="0" indent="0" algn="ctr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Źródła zagrożenia: </a:t>
                      </a:r>
                      <a:r>
                        <a:rPr lang="pl-PL" sz="1000" dirty="0">
                          <a:effectLst/>
                        </a:rPr>
                        <a:t>Kontakt z ludźmi.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Zagrożenie: Agresja pracowników.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Możliwe skutki: Pobicie ( złamania, potłuczenia).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Techniczne: 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Organizacyjne:</a:t>
                      </a:r>
                      <a:r>
                        <a:rPr lang="pl-PL" sz="1000" dirty="0">
                          <a:effectLst/>
                        </a:rPr>
                        <a:t> Szkolenia okresowe, wezwanie pracowników ochrony.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</a:rPr>
                        <a:t>Indywidualne:</a:t>
                      </a:r>
                      <a:endParaRPr lang="pl-PL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1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2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</a:tr>
              <a:tr h="88235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</a:rPr>
                        <a:t>Źródła </a:t>
                      </a:r>
                      <a:r>
                        <a:rPr lang="pl-PL" sz="1000" b="1" dirty="0">
                          <a:effectLst/>
                        </a:rPr>
                        <a:t>zagrożenia</a:t>
                      </a:r>
                      <a:r>
                        <a:rPr lang="pl-PL" sz="1000" dirty="0">
                          <a:effectLst/>
                        </a:rPr>
                        <a:t>: Wykonywanie czynności przy użyciu urządzeń elektrycznych lub w ich pobliżu..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Zagrożenie:  </a:t>
                      </a:r>
                      <a:r>
                        <a:rPr lang="pl-PL" sz="1000" dirty="0">
                          <a:effectLst/>
                        </a:rPr>
                        <a:t>Porażenie prądem elektrycznym.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Możliwe skutki</a:t>
                      </a:r>
                      <a:r>
                        <a:rPr lang="pl-PL" sz="1000" dirty="0">
                          <a:effectLst/>
                        </a:rPr>
                        <a:t>: Śmierć, poparzenia, utrata przytomności, porażenia ze skutkiem śmiertelnym, uszkodzenia narządów wewnętrznych.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Techniczne:  </a:t>
                      </a:r>
                      <a:r>
                        <a:rPr lang="pl-PL" sz="1000" dirty="0">
                          <a:effectLst/>
                        </a:rPr>
                        <a:t>Stosowanie zabezpieczeń przed porażeniem, dobry stan techniczny instalacji elektrycznej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Organizacyjne: </a:t>
                      </a:r>
                      <a:r>
                        <a:rPr lang="pl-PL" sz="1000" dirty="0">
                          <a:effectLst/>
                        </a:rPr>
                        <a:t>Bieżące, kontrolne i okresowe przeglądy instalacji i urządzeń elektrycznych.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Indywidualne:</a:t>
                      </a:r>
                      <a:endParaRPr lang="pl-PL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</a:tr>
              <a:tr h="907032"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 smtClean="0">
                          <a:effectLst/>
                        </a:rPr>
                        <a:t>Źródła </a:t>
                      </a:r>
                      <a:r>
                        <a:rPr lang="pl-PL" sz="1000" b="1" dirty="0">
                          <a:effectLst/>
                        </a:rPr>
                        <a:t>zagrożenia: </a:t>
                      </a:r>
                      <a:r>
                        <a:rPr lang="pl-PL" sz="1000" dirty="0">
                          <a:effectLst/>
                        </a:rPr>
                        <a:t>Przemieszczanie się pojazdami mechanicznymi – samochód służbowy.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Zagrożenie</a:t>
                      </a:r>
                      <a:r>
                        <a:rPr lang="pl-PL" sz="1000" dirty="0">
                          <a:effectLst/>
                        </a:rPr>
                        <a:t>:  Wypadki drogowe.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Możliwe skutki: </a:t>
                      </a:r>
                      <a:r>
                        <a:rPr lang="pl-PL" sz="1000" dirty="0">
                          <a:effectLst/>
                        </a:rPr>
                        <a:t>Złamania, zwichnięcia, stłuczenia, śmierć.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Techniczne:  </a:t>
                      </a:r>
                      <a:r>
                        <a:rPr lang="pl-PL" sz="1000" dirty="0">
                          <a:effectLst/>
                        </a:rPr>
                        <a:t>Stosowanie sprawnych technicznie pojazdów.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Organizacyjne: </a:t>
                      </a:r>
                      <a:r>
                        <a:rPr lang="pl-PL" sz="1000" dirty="0">
                          <a:effectLst/>
                        </a:rPr>
                        <a:t>Bieżące, kontrolne i okresowe przeglądy pojazdów, stosowanie się do przepisów o ruchu drogowym.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b="1" dirty="0">
                          <a:effectLst/>
                        </a:rPr>
                        <a:t>Indywidualne:</a:t>
                      </a:r>
                      <a:endParaRPr lang="pl-PL" sz="1000" b="1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2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2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 anchor="ctr"/>
                </a:tc>
              </a:tr>
              <a:tr h="34228"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Ocena końcowa ryzyka zawodowego odzwierciedlająca wzajemne oddziaływanie wszystkich czynników w środowisku pracy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R = 3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214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Osoby</a:t>
                      </a:r>
                      <a:r>
                        <a:rPr lang="pl-PL" sz="1000" baseline="0" dirty="0" smtClean="0">
                          <a:effectLst/>
                        </a:rPr>
                        <a:t> dokonujące ocenę</a:t>
                      </a:r>
                      <a:r>
                        <a:rPr lang="pl-PL" sz="1000" dirty="0" smtClean="0">
                          <a:effectLst/>
                        </a:rPr>
                        <a:t>: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</a:rPr>
                        <a:t>Opiniował: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Zatwierdził: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1874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r>
                        <a:rPr lang="pl-PL" sz="1000" dirty="0" smtClean="0">
                          <a:effectLst/>
                        </a:rPr>
                        <a:t>…………………………………………………………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…………………………………………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…………………………………………</a:t>
                      </a:r>
                    </a:p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 smtClean="0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…………………………………………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 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5060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>
                          <a:effectLst/>
                        </a:rPr>
                        <a:t>(data, podpis)</a:t>
                      </a:r>
                      <a:endParaRPr lang="pl-PL" sz="100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gridSpan="2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(data, podpis pracownik służb BHP)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l-PL" sz="1000" dirty="0">
                          <a:effectLst/>
                        </a:rPr>
                        <a:t>(data, podpis Dyrektor pionu)</a:t>
                      </a:r>
                      <a:endParaRPr lang="pl-PL" sz="10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4992" marR="4992" marT="0" marB="0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4219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sz="3600" dirty="0"/>
              <a:t>Działania organizacyjno-techniczne zmniejszające ryzyko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571500" indent="-571500">
              <a:buAutoNum type="romanUcPeriod"/>
            </a:pPr>
            <a:r>
              <a:rPr lang="pl-PL" dirty="0" smtClean="0"/>
              <a:t>W odniesieniu do normy PN-N-18002 pkt. 7 </a:t>
            </a:r>
            <a:r>
              <a:rPr lang="pl-PL" i="1" dirty="0" smtClean="0"/>
              <a:t>Działania wynikające z oceny ryzyka zawodowego.</a:t>
            </a:r>
          </a:p>
          <a:p>
            <a:r>
              <a:rPr lang="pl-PL" dirty="0" smtClean="0"/>
              <a:t>Przy planowaniu działań zaleca się: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Likwidację zagrożeń.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Dostosowanie warunków i procesów pracy do możliwości pracownika.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Wprowadzanie nowych rozwiązań technicznych.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Zastępowanie niebezpiecznych procesów, bezpiecznymi.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Zapewnienie w pierwszej kolejności środków ochrony zbiorowej przed środkami ochrony indywidualnej.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Szkolenie pracowników. </a:t>
            </a:r>
          </a:p>
          <a:p>
            <a:pPr marL="457200" indent="-457200">
              <a:buFont typeface="Arial" pitchFamily="34" charset="0"/>
              <a:buChar char="•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164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 smtClean="0"/>
              <a:t>Działania organizacyjno-techniczne zmniejszające ryzyko</a:t>
            </a:r>
            <a:endParaRPr lang="pl-PL" sz="36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b="1" dirty="0" smtClean="0"/>
              <a:t>II. W odniesieniu do przepisów:</a:t>
            </a:r>
          </a:p>
          <a:p>
            <a:r>
              <a:rPr lang="pl-PL" dirty="0" smtClean="0"/>
              <a:t>ROZPORZĄDZENIE </a:t>
            </a:r>
            <a:r>
              <a:rPr lang="pl-PL" dirty="0"/>
              <a:t>MINISTRA GOSPODARKI I PRACY z dnia 5 sierpnia 2005 </a:t>
            </a:r>
            <a:r>
              <a:rPr lang="pl-PL" dirty="0" smtClean="0"/>
              <a:t>r. w </a:t>
            </a:r>
            <a:r>
              <a:rPr lang="pl-PL" dirty="0"/>
              <a:t>sprawie bezpieczeństwa i higieny pracy przy pracach związanych z narażeniem na hałas lub drgania </a:t>
            </a:r>
            <a:r>
              <a:rPr lang="pl-PL" dirty="0" smtClean="0"/>
              <a:t>mechaniczne.</a:t>
            </a:r>
          </a:p>
          <a:p>
            <a:endParaRPr lang="pl-PL" dirty="0" smtClean="0"/>
          </a:p>
          <a:p>
            <a:r>
              <a:rPr lang="pl-PL" dirty="0"/>
              <a:t>§ 5. 1. Pracodawca eliminuje u źródła ryzyko zawodowe związane z narażeniem na hałas lub drgania mechaniczne albo ogranicza je do możliwie najniższego poziomu, uwzględniając dostępne rozwiązania techniczne oraz postęp naukowo-techniczny.</a:t>
            </a:r>
          </a:p>
          <a:p>
            <a:r>
              <a:rPr lang="pl-PL" dirty="0"/>
              <a:t>2. Na podstawie oceny ryzyka zawodowego, o której mowa w § 4, po osiągnięciu lub przekroczeniu w środowisku pracy przez wielkości charakteryzujące:</a:t>
            </a:r>
          </a:p>
          <a:p>
            <a:r>
              <a:rPr lang="pl-PL" dirty="0"/>
              <a:t>	1)	hałas - wartości NDN,</a:t>
            </a:r>
          </a:p>
          <a:p>
            <a:r>
              <a:rPr lang="pl-PL" dirty="0"/>
              <a:t>	2)	drgania mechaniczne - wartości progów działania</a:t>
            </a:r>
          </a:p>
          <a:p>
            <a:r>
              <a:rPr lang="pl-PL" b="1" dirty="0">
                <a:solidFill>
                  <a:srgbClr val="FF0000"/>
                </a:solidFill>
              </a:rPr>
              <a:t>pracodawca sporządza i wprowadza w życie program działań organizacyjno-technicznych</a:t>
            </a:r>
            <a:r>
              <a:rPr lang="pl-PL" dirty="0"/>
              <a:t> zmierzających do ograniczenia narażenia na hałas lub drgania mechaniczne oraz dostosowuje te działania do potrzeb pracowników należących do grup szczególnego ryzyka.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1879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9325200"/>
              </p:ext>
            </p:extLst>
          </p:nvPr>
        </p:nvGraphicFramePr>
        <p:xfrm>
          <a:off x="251521" y="1484784"/>
          <a:ext cx="8445622" cy="232481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504055"/>
                <a:gridCol w="1954560"/>
                <a:gridCol w="2664296"/>
                <a:gridCol w="2664296"/>
                <a:gridCol w="658415"/>
              </a:tblGrid>
              <a:tr h="32851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Nr karty 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Nazwa stanowiska pracy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Identyfikacja zagrożeń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Sposoby eliminowania lub ograniczenia zagrożeń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Termin realizacji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4079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050" dirty="0" smtClean="0">
                          <a:effectLst/>
                        </a:rPr>
                        <a:t>01/T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r>
                        <a:rPr lang="pl-PL" sz="1050" dirty="0" smtClean="0">
                          <a:effectLst/>
                        </a:rPr>
                        <a:t>Obchodowy urządzeń sprężarek</a:t>
                      </a:r>
                      <a:r>
                        <a:rPr lang="pl-PL" sz="1050" baseline="0" dirty="0" smtClean="0">
                          <a:effectLst/>
                        </a:rPr>
                        <a:t> 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Źródła zagrożenia</a:t>
                      </a:r>
                      <a:r>
                        <a:rPr lang="pl-PL" sz="1050" dirty="0" smtClean="0">
                          <a:effectLst/>
                        </a:rPr>
                        <a:t>: Pracujące sprężarki 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Zagrożenie</a:t>
                      </a:r>
                      <a:r>
                        <a:rPr lang="pl-PL" sz="1050" b="1" dirty="0" smtClean="0">
                          <a:effectLst/>
                        </a:rPr>
                        <a:t>: </a:t>
                      </a:r>
                      <a:r>
                        <a:rPr lang="pl-PL" sz="1050" dirty="0" smtClean="0">
                          <a:effectLst/>
                        </a:rPr>
                        <a:t>hałas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b="1" dirty="0">
                          <a:effectLst/>
                        </a:rPr>
                        <a:t>Możliwe skutki</a:t>
                      </a:r>
                      <a:r>
                        <a:rPr lang="pl-PL" sz="1050" b="1" dirty="0" smtClean="0">
                          <a:effectLst/>
                        </a:rPr>
                        <a:t>: </a:t>
                      </a:r>
                      <a:r>
                        <a:rPr lang="pl-PL" sz="1050" dirty="0" smtClean="0">
                          <a:effectLst/>
                        </a:rPr>
                        <a:t>pogorszenie słuchu, zawodowe</a:t>
                      </a:r>
                      <a:r>
                        <a:rPr lang="pl-PL" sz="1050" baseline="0" dirty="0" smtClean="0">
                          <a:effectLst/>
                        </a:rPr>
                        <a:t> uszkodzenie słuchu.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techniczne</a:t>
                      </a:r>
                      <a:r>
                        <a:rPr lang="pl-PL" sz="1050" dirty="0" smtClean="0">
                          <a:effectLst/>
                        </a:rPr>
                        <a:t>: ekranowanie źródeł hałasu / likwidacja sprężarek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r>
                        <a:rPr lang="pl-PL" sz="1050" dirty="0" smtClean="0">
                          <a:effectLst/>
                        </a:rPr>
                        <a:t>do końca 2013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</a:tr>
              <a:tr h="14079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organizacyjne</a:t>
                      </a:r>
                      <a:r>
                        <a:rPr lang="pl-PL" sz="1050" dirty="0" smtClean="0">
                          <a:effectLst/>
                        </a:rPr>
                        <a:t>: likwidacja obchodów / prowadzenie obchodów przy wyłączonych urządzeniach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r>
                        <a:rPr lang="pl-PL" sz="1050" dirty="0" smtClean="0">
                          <a:effectLst/>
                        </a:rPr>
                        <a:t>niezwłocznie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</a:tr>
              <a:tr h="132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indywidualne</a:t>
                      </a:r>
                      <a:r>
                        <a:rPr lang="pl-PL" sz="1050" dirty="0" smtClean="0">
                          <a:effectLst/>
                        </a:rPr>
                        <a:t>: ochronniki słuchu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r>
                        <a:rPr lang="pl-PL" sz="1050" dirty="0" smtClean="0">
                          <a:effectLst/>
                        </a:rPr>
                        <a:t>niezwłocznie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</a:tr>
              <a:tr h="140791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Źródła zagrożenia</a:t>
                      </a:r>
                      <a:r>
                        <a:rPr lang="pl-PL" sz="1050" dirty="0" smtClean="0">
                          <a:effectLst/>
                        </a:rPr>
                        <a:t>: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Zagrożenie</a:t>
                      </a:r>
                      <a:r>
                        <a:rPr lang="pl-PL" sz="1050" dirty="0" smtClean="0">
                          <a:effectLst/>
                        </a:rPr>
                        <a:t>:</a:t>
                      </a:r>
                      <a:endParaRPr lang="pl-PL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Możliwe skutki: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techniczne</a:t>
                      </a:r>
                      <a:r>
                        <a:rPr lang="pl-PL" sz="1050" dirty="0" smtClean="0">
                          <a:effectLst/>
                        </a:rPr>
                        <a:t>:</a:t>
                      </a:r>
                    </a:p>
                  </a:txBody>
                  <a:tcPr marL="27376" marR="273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</a:tr>
              <a:tr h="13296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organizacyjne</a:t>
                      </a:r>
                      <a:r>
                        <a:rPr lang="pl-PL" sz="1050" dirty="0" smtClean="0">
                          <a:effectLst/>
                        </a:rPr>
                        <a:t>:</a:t>
                      </a:r>
                    </a:p>
                  </a:txBody>
                  <a:tcPr marL="27376" marR="273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</a:tr>
              <a:tr h="160736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indywidualne</a:t>
                      </a:r>
                      <a:r>
                        <a:rPr lang="pl-PL" sz="1050" dirty="0" smtClean="0">
                          <a:effectLst/>
                        </a:rPr>
                        <a:t>:</a:t>
                      </a:r>
                    </a:p>
                  </a:txBody>
                  <a:tcPr marL="27376" marR="27376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050" dirty="0">
                          <a:effectLst/>
                        </a:rPr>
                        <a:t> </a:t>
                      </a:r>
                      <a:endParaRPr lang="pl-PL" sz="1200" dirty="0">
                        <a:effectLst/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27376" marR="27376" marT="0" marB="0"/>
                </a:tc>
              </a:tr>
            </a:tbl>
          </a:graphicData>
        </a:graphic>
      </p:graphicFrame>
      <p:sp>
        <p:nvSpPr>
          <p:cNvPr id="5" name="Prostokąt 4"/>
          <p:cNvSpPr/>
          <p:nvPr/>
        </p:nvSpPr>
        <p:spPr>
          <a:xfrm>
            <a:off x="0" y="3933056"/>
            <a:ext cx="89644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900" dirty="0" smtClean="0"/>
              <a:t>                </a:t>
            </a:r>
            <a:r>
              <a:rPr lang="pl-PL" sz="900" dirty="0"/>
              <a:t>.............................                                                              </a:t>
            </a:r>
            <a:r>
              <a:rPr lang="pl-PL" sz="900" dirty="0" smtClean="0"/>
              <a:t>                                  </a:t>
            </a:r>
            <a:r>
              <a:rPr lang="pl-PL" sz="900" dirty="0"/>
              <a:t>..................................                                                          </a:t>
            </a:r>
            <a:r>
              <a:rPr lang="pl-PL" sz="900" dirty="0" smtClean="0"/>
              <a:t>                                        </a:t>
            </a:r>
            <a:r>
              <a:rPr lang="pl-PL" sz="900" dirty="0"/>
              <a:t>...............................</a:t>
            </a:r>
          </a:p>
          <a:p>
            <a:r>
              <a:rPr lang="pl-PL" sz="900" dirty="0"/>
              <a:t>         Opracował (data podpis)                                                                           </a:t>
            </a:r>
            <a:r>
              <a:rPr lang="pl-PL" sz="900" dirty="0" smtClean="0"/>
              <a:t>           </a:t>
            </a:r>
            <a:r>
              <a:rPr lang="pl-PL" sz="900" dirty="0"/>
              <a:t>Weryfikował: </a:t>
            </a:r>
            <a:r>
              <a:rPr lang="pl-PL" sz="900" dirty="0" smtClean="0"/>
              <a:t>(data </a:t>
            </a:r>
            <a:r>
              <a:rPr lang="pl-PL" sz="900" dirty="0"/>
              <a:t>podpis)                                                       </a:t>
            </a:r>
            <a:r>
              <a:rPr lang="pl-PL" sz="900" dirty="0" smtClean="0"/>
              <a:t>                                </a:t>
            </a:r>
            <a:r>
              <a:rPr lang="pl-PL" sz="900" dirty="0"/>
              <a:t>Zatwierdził: </a:t>
            </a:r>
            <a:r>
              <a:rPr lang="pl-PL" sz="900" dirty="0" smtClean="0"/>
              <a:t> </a:t>
            </a:r>
            <a:r>
              <a:rPr lang="pl-PL" sz="900" dirty="0"/>
              <a:t>(data podpis)</a:t>
            </a:r>
          </a:p>
        </p:txBody>
      </p:sp>
    </p:spTree>
    <p:extLst>
      <p:ext uri="{BB962C8B-B14F-4D97-AF65-F5344CB8AC3E}">
        <p14:creationId xmlns:p14="http://schemas.microsoft.com/office/powerpoint/2010/main" val="2753719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Ocena ryzyka w ujęciu PN-N-18002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Polska Norma PN-N-18002 kwiecień 2011</a:t>
            </a:r>
          </a:p>
          <a:p>
            <a:r>
              <a:rPr lang="pl-PL" dirty="0" smtClean="0"/>
              <a:t>System zarządzania bezpieczeństwem i higieną pracy.</a:t>
            </a:r>
          </a:p>
          <a:p>
            <a:r>
              <a:rPr lang="pl-PL" dirty="0" smtClean="0"/>
              <a:t>Ogólne wytyczne do oceny ryzyka zawodowego</a:t>
            </a:r>
          </a:p>
          <a:p>
            <a:endParaRPr lang="pl-PL" dirty="0"/>
          </a:p>
          <a:p>
            <a:r>
              <a:rPr lang="pl-PL" dirty="0" smtClean="0"/>
              <a:t>Treść opracowana zgodnie </a:t>
            </a:r>
            <a:r>
              <a:rPr lang="pl-PL" dirty="0"/>
              <a:t>z </a:t>
            </a:r>
            <a:r>
              <a:rPr lang="pl-PL" i="1" dirty="0" smtClean="0"/>
              <a:t>Regulaminem</a:t>
            </a:r>
            <a:endParaRPr lang="pl-PL" i="1" dirty="0"/>
          </a:p>
          <a:p>
            <a:r>
              <a:rPr lang="pl-PL" i="1" dirty="0"/>
              <a:t>wykorzystania praw autorskich do Polskich Norm </a:t>
            </a:r>
            <a:r>
              <a:rPr lang="pl-PL" i="1" dirty="0" smtClean="0"/>
              <a:t/>
            </a:r>
            <a:br>
              <a:rPr lang="pl-PL" i="1" dirty="0" smtClean="0"/>
            </a:br>
            <a:r>
              <a:rPr lang="pl-PL" i="1" dirty="0" smtClean="0"/>
              <a:t>i </a:t>
            </a:r>
            <a:r>
              <a:rPr lang="pl-PL" i="1" dirty="0"/>
              <a:t>innych dokumentów </a:t>
            </a:r>
            <a:r>
              <a:rPr lang="pl-PL" i="1" dirty="0" smtClean="0"/>
              <a:t>normalizacyjnych.</a:t>
            </a:r>
          </a:p>
          <a:p>
            <a:r>
              <a:rPr lang="pl-PL" sz="2000" dirty="0">
                <a:hlinkClick r:id="rId2"/>
              </a:rPr>
              <a:t>http://</a:t>
            </a:r>
            <a:r>
              <a:rPr lang="pl-PL" sz="2000" dirty="0" smtClean="0">
                <a:hlinkClick r:id="rId2"/>
              </a:rPr>
              <a:t>www.pkn.pl/sites/default/files/regulamin_przedruku_12_11_2012.pdf</a:t>
            </a:r>
            <a:endParaRPr lang="pl-PL" sz="2000" dirty="0" smtClean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dirty="0" smtClean="0"/>
              <a:t>mgr Piotr Janczewski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1539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ymbol zastępczy zawartości 1"/>
          <p:cNvSpPr>
            <a:spLocks noGrp="1"/>
          </p:cNvSpPr>
          <p:nvPr>
            <p:ph idx="1"/>
          </p:nvPr>
        </p:nvSpPr>
        <p:spPr>
          <a:xfrm>
            <a:off x="539552" y="4077072"/>
            <a:ext cx="4032448" cy="2451728"/>
          </a:xfrm>
        </p:spPr>
        <p:txBody>
          <a:bodyPr>
            <a:normAutofit fontScale="92500" lnSpcReduction="20000"/>
          </a:bodyPr>
          <a:lstStyle/>
          <a:p>
            <a:r>
              <a:rPr lang="pl-PL" dirty="0" smtClean="0"/>
              <a:t>Opracował:</a:t>
            </a:r>
          </a:p>
          <a:p>
            <a:r>
              <a:rPr lang="pl-PL" dirty="0"/>
              <a:t>m</a:t>
            </a:r>
            <a:r>
              <a:rPr lang="pl-PL" dirty="0" smtClean="0"/>
              <a:t>gr Piotr Janczewski</a:t>
            </a:r>
          </a:p>
          <a:p>
            <a:r>
              <a:rPr lang="pl-PL" dirty="0" smtClean="0">
                <a:hlinkClick r:id="rId2"/>
              </a:rPr>
              <a:t>janczewskip@wp.pl</a:t>
            </a:r>
            <a:endParaRPr lang="pl-PL" dirty="0" smtClean="0"/>
          </a:p>
          <a:p>
            <a:endParaRPr lang="pl-PL" dirty="0"/>
          </a:p>
          <a:p>
            <a:r>
              <a:rPr lang="pl-PL" dirty="0" smtClean="0"/>
              <a:t>Tel. 663 207 255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KONIEC</a:t>
            </a:r>
            <a:endParaRPr lang="pl-PL" dirty="0"/>
          </a:p>
        </p:txBody>
      </p:sp>
      <p:pic>
        <p:nvPicPr>
          <p:cNvPr id="4" name="Picture 32" descr="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22736"/>
            <a:ext cx="1855788" cy="1852612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7402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Dlaczego 18002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72958" y="1090877"/>
            <a:ext cx="8424936" cy="5229002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pl-PL" dirty="0" smtClean="0"/>
              <a:t>Dobra bo polska.</a:t>
            </a:r>
          </a:p>
          <a:p>
            <a:pPr marL="514350" indent="-514350">
              <a:buAutoNum type="arabicPeriod"/>
            </a:pPr>
            <a:r>
              <a:rPr lang="pl-PL" dirty="0" smtClean="0"/>
              <a:t>Doskonale wpisuje się w System Zarządzania Bezpieczeństwem i Higieną Pracy PN-N-18001</a:t>
            </a:r>
            <a:br>
              <a:rPr lang="pl-PL" dirty="0" smtClean="0"/>
            </a:br>
            <a:r>
              <a:rPr lang="pl-PL" dirty="0" smtClean="0"/>
              <a:t>oraz System Zarządzania Jakością PN-EN ISO 9001</a:t>
            </a:r>
          </a:p>
          <a:p>
            <a:pPr marL="514350" indent="-514350">
              <a:buAutoNum type="arabicPeriod"/>
            </a:pPr>
            <a:r>
              <a:rPr lang="pl-PL" dirty="0" smtClean="0"/>
              <a:t>Zaleca ją GUS w objaśnieniu do formularza Z-10 Sprawozdanie o warunkach pracy</a:t>
            </a:r>
          </a:p>
          <a:p>
            <a:r>
              <a:rPr lang="pl-PL" dirty="0">
                <a:hlinkClick r:id="rId2"/>
              </a:rPr>
              <a:t>http://</a:t>
            </a:r>
            <a:r>
              <a:rPr lang="pl-PL" dirty="0" smtClean="0">
                <a:hlinkClick r:id="rId2"/>
              </a:rPr>
              <a:t>form.stat.gov.pl/formularze/2013/passive/Z-10.pdf</a:t>
            </a:r>
            <a:endParaRPr lang="pl-PL" dirty="0" smtClean="0"/>
          </a:p>
          <a:p>
            <a:r>
              <a:rPr lang="pl-PL" i="1" dirty="0" smtClean="0"/>
              <a:t>„Przy przeprowadzaniu oceny ryzyka zaleca się korzystanie z Polskiej Normy PN-N-18002: 2011. Systemy zarządzania bezpieczeństwem i higieną pracy. Ogólne wytyczne do oceny ryzyka zawodowego.”</a:t>
            </a:r>
            <a:endParaRPr lang="pl-PL" i="1" dirty="0"/>
          </a:p>
        </p:txBody>
      </p:sp>
    </p:spTree>
    <p:extLst>
      <p:ext uri="{BB962C8B-B14F-4D97-AF65-F5344CB8AC3E}">
        <p14:creationId xmlns:p14="http://schemas.microsoft.com/office/powerpoint/2010/main" val="773586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Ocena ryzyka w ujęciu </a:t>
            </a:r>
            <a:r>
              <a:rPr lang="pl-PL" dirty="0" smtClean="0"/>
              <a:t>PN-N-18002</a:t>
            </a:r>
            <a:br>
              <a:rPr lang="pl-PL" dirty="0" smtClean="0"/>
            </a:br>
            <a:r>
              <a:rPr lang="pl-PL" dirty="0" smtClean="0"/>
              <a:t>Definicje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752528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Identyfikacja zagrożeń </a:t>
            </a:r>
            <a:r>
              <a:rPr lang="pl-PL" dirty="0" smtClean="0"/>
              <a:t>– proces rozpoznawania, czy zagrożenie istnieje, oraz określenie jego charakterystyki.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Ocena ryzyka zawodowego </a:t>
            </a:r>
            <a:r>
              <a:rPr lang="pl-PL" dirty="0" smtClean="0"/>
              <a:t>– proces analizowania ryzyka zawodowego i wyznaczenie jego dopuszczalności.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Ryzyko zawodowe </a:t>
            </a:r>
            <a:r>
              <a:rPr lang="pl-PL" dirty="0" smtClean="0"/>
              <a:t>– </a:t>
            </a:r>
            <a:r>
              <a:rPr lang="pl-PL" b="1" u="sng" dirty="0" smtClean="0"/>
              <a:t>prawdopodobieństwo</a:t>
            </a:r>
            <a:r>
              <a:rPr lang="pl-PL" dirty="0" smtClean="0"/>
              <a:t> wystąpienia niepożądanych zdarzeń związanych z wykonywaną pracą powodujących straty, w szczególności wystąpienia </a:t>
            </a:r>
            <a:br>
              <a:rPr lang="pl-PL" dirty="0" smtClean="0"/>
            </a:br>
            <a:r>
              <a:rPr lang="pl-PL" dirty="0" smtClean="0"/>
              <a:t>u pracowników niekorzystnych </a:t>
            </a:r>
            <a:r>
              <a:rPr lang="pl-PL" b="1" u="sng" dirty="0" smtClean="0"/>
              <a:t>skutków</a:t>
            </a:r>
            <a:r>
              <a:rPr lang="pl-PL" dirty="0" smtClean="0"/>
              <a:t> zdrowotnych </a:t>
            </a:r>
            <a:br>
              <a:rPr lang="pl-PL" dirty="0" smtClean="0"/>
            </a:br>
            <a:r>
              <a:rPr lang="pl-PL" dirty="0" smtClean="0"/>
              <a:t>w wyniku zagrożeń zawodowych występujących </a:t>
            </a:r>
            <a:br>
              <a:rPr lang="pl-PL" dirty="0" smtClean="0"/>
            </a:br>
            <a:r>
              <a:rPr lang="pl-PL" dirty="0" smtClean="0"/>
              <a:t>w środowisku pracy lub sposobu wykonywania pracy.</a:t>
            </a:r>
          </a:p>
          <a:p>
            <a:pPr algn="just"/>
            <a:r>
              <a:rPr lang="pl-PL" b="1" dirty="0" smtClean="0">
                <a:solidFill>
                  <a:srgbClr val="FF0000"/>
                </a:solidFill>
              </a:rPr>
              <a:t>Zagrożenie</a:t>
            </a:r>
            <a:r>
              <a:rPr lang="pl-PL" dirty="0" smtClean="0"/>
              <a:t> – stan środowiska pracy mogący spowodować wypadek lub chorobę.</a:t>
            </a:r>
            <a:endParaRPr lang="pl-PL" dirty="0"/>
          </a:p>
        </p:txBody>
      </p:sp>
      <p:sp>
        <p:nvSpPr>
          <p:cNvPr id="5" name="pole tekstowe 4"/>
          <p:cNvSpPr txBox="1"/>
          <p:nvPr/>
        </p:nvSpPr>
        <p:spPr>
          <a:xfrm>
            <a:off x="539552" y="5877272"/>
            <a:ext cx="82809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 smtClean="0"/>
              <a:t>PN-N-18002:2011 s. </a:t>
            </a:r>
            <a:r>
              <a:rPr lang="pl-PL" smtClean="0"/>
              <a:t>5 i 6</a:t>
            </a:r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8279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ążkowana strzałka w prawo 9"/>
          <p:cNvSpPr/>
          <p:nvPr/>
        </p:nvSpPr>
        <p:spPr>
          <a:xfrm rot="5400000">
            <a:off x="863587" y="2650756"/>
            <a:ext cx="4536504" cy="1196451"/>
          </a:xfrm>
          <a:prstGeom prst="stripedRightArrow">
            <a:avLst>
              <a:gd name="adj1" fmla="val 50000"/>
              <a:gd name="adj2" fmla="val 25468"/>
            </a:avLst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764704"/>
          </a:xfrm>
        </p:spPr>
        <p:txBody>
          <a:bodyPr>
            <a:normAutofit/>
          </a:bodyPr>
          <a:lstStyle/>
          <a:p>
            <a:r>
              <a:rPr lang="pl-PL" dirty="0" smtClean="0"/>
              <a:t>Podstawowe etapy oceny ryzyka</a:t>
            </a:r>
            <a:endParaRPr lang="pl-PL" dirty="0"/>
          </a:p>
        </p:txBody>
      </p:sp>
      <p:sp>
        <p:nvSpPr>
          <p:cNvPr id="4" name="Prostokąt 3"/>
          <p:cNvSpPr/>
          <p:nvPr/>
        </p:nvSpPr>
        <p:spPr>
          <a:xfrm>
            <a:off x="1835696" y="1124744"/>
            <a:ext cx="2592288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Zebranie informacji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1853550" y="1603843"/>
            <a:ext cx="2592288" cy="30467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Identyfikacja zagrożeń</a:t>
            </a:r>
            <a:endParaRPr lang="pl-PL" dirty="0"/>
          </a:p>
        </p:txBody>
      </p:sp>
      <p:sp>
        <p:nvSpPr>
          <p:cNvPr id="6" name="Prostokąt 5"/>
          <p:cNvSpPr/>
          <p:nvPr/>
        </p:nvSpPr>
        <p:spPr>
          <a:xfrm>
            <a:off x="1835696" y="2024844"/>
            <a:ext cx="2592288" cy="36004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Oszacowanie ryzyka</a:t>
            </a:r>
            <a:endParaRPr lang="pl-PL" dirty="0"/>
          </a:p>
        </p:txBody>
      </p:sp>
      <p:sp>
        <p:nvSpPr>
          <p:cNvPr id="7" name="Prostokąt 6"/>
          <p:cNvSpPr/>
          <p:nvPr/>
        </p:nvSpPr>
        <p:spPr>
          <a:xfrm>
            <a:off x="1823415" y="2492896"/>
            <a:ext cx="2592288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Wyznaczenie dopuszczalnego ryzyka</a:t>
            </a:r>
            <a:endParaRPr lang="pl-PL" dirty="0"/>
          </a:p>
        </p:txBody>
      </p:sp>
      <p:sp>
        <p:nvSpPr>
          <p:cNvPr id="8" name="Strzałka w górę i w dół 7"/>
          <p:cNvSpPr/>
          <p:nvPr/>
        </p:nvSpPr>
        <p:spPr>
          <a:xfrm>
            <a:off x="4572000" y="1124744"/>
            <a:ext cx="1800200" cy="1872208"/>
          </a:xfrm>
          <a:prstGeom prst="upDownArrow">
            <a:avLst>
              <a:gd name="adj1" fmla="val 50000"/>
              <a:gd name="adj2" fmla="val 14256"/>
            </a:avLst>
          </a:prstGeom>
          <a:gradFill>
            <a:gsLst>
              <a:gs pos="0">
                <a:srgbClr val="00B050"/>
              </a:gs>
              <a:gs pos="100000">
                <a:srgbClr val="0070C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dirty="0" smtClean="0"/>
              <a:t>Ocena ryzyka  zawodowego</a:t>
            </a:r>
            <a:endParaRPr lang="pl-PL" dirty="0"/>
          </a:p>
        </p:txBody>
      </p:sp>
      <p:sp>
        <p:nvSpPr>
          <p:cNvPr id="9" name="Strzałka w górę i w dół 8"/>
          <p:cNvSpPr/>
          <p:nvPr/>
        </p:nvSpPr>
        <p:spPr>
          <a:xfrm>
            <a:off x="827584" y="1124744"/>
            <a:ext cx="1008112" cy="1368152"/>
          </a:xfrm>
          <a:prstGeom prst="up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pl-PL" dirty="0" smtClean="0"/>
              <a:t>Analiza ryzyka</a:t>
            </a:r>
            <a:endParaRPr lang="pl-PL" dirty="0"/>
          </a:p>
        </p:txBody>
      </p:sp>
      <p:sp>
        <p:nvSpPr>
          <p:cNvPr id="11" name="Schemat blokowy: decyzja 10"/>
          <p:cNvSpPr/>
          <p:nvPr/>
        </p:nvSpPr>
        <p:spPr>
          <a:xfrm>
            <a:off x="1607391" y="3367988"/>
            <a:ext cx="3024336" cy="1213140"/>
          </a:xfrm>
          <a:prstGeom prst="flowChartDecision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dirty="0" smtClean="0"/>
              <a:t>Działania korygujące i/lub  zapobiegawcze</a:t>
            </a:r>
            <a:endParaRPr lang="pl-PL" sz="1600" dirty="0"/>
          </a:p>
        </p:txBody>
      </p:sp>
      <p:sp>
        <p:nvSpPr>
          <p:cNvPr id="12" name="Prostokąt 11"/>
          <p:cNvSpPr/>
          <p:nvPr/>
        </p:nvSpPr>
        <p:spPr>
          <a:xfrm>
            <a:off x="4911930" y="3686526"/>
            <a:ext cx="1152128" cy="576064"/>
          </a:xfrm>
          <a:prstGeom prst="rect">
            <a:avLst/>
          </a:prstGeom>
          <a:solidFill>
            <a:schemeClr val="accent3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Okresowa ocena</a:t>
            </a:r>
            <a:endParaRPr lang="pl-PL" dirty="0"/>
          </a:p>
        </p:txBody>
      </p:sp>
      <p:sp>
        <p:nvSpPr>
          <p:cNvPr id="13" name="Prostokąt 12"/>
          <p:cNvSpPr/>
          <p:nvPr/>
        </p:nvSpPr>
        <p:spPr>
          <a:xfrm>
            <a:off x="2303747" y="4656183"/>
            <a:ext cx="1656184" cy="501009"/>
          </a:xfrm>
          <a:prstGeom prst="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Plan działań</a:t>
            </a:r>
            <a:endParaRPr lang="pl-PL" dirty="0"/>
          </a:p>
        </p:txBody>
      </p:sp>
      <p:sp>
        <p:nvSpPr>
          <p:cNvPr id="14" name="Strzałka w lewo 13"/>
          <p:cNvSpPr/>
          <p:nvPr/>
        </p:nvSpPr>
        <p:spPr>
          <a:xfrm>
            <a:off x="1853550" y="5299106"/>
            <a:ext cx="2106381" cy="936104"/>
          </a:xfrm>
          <a:prstGeom prst="leftArrow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/>
              <a:t>Realizacja planu</a:t>
            </a:r>
            <a:endParaRPr lang="pl-PL" dirty="0"/>
          </a:p>
        </p:txBody>
      </p:sp>
      <p:cxnSp>
        <p:nvCxnSpPr>
          <p:cNvPr id="16" name="Łącznik łamany 15"/>
          <p:cNvCxnSpPr>
            <a:stCxn id="14" idx="1"/>
            <a:endCxn id="10" idx="1"/>
          </p:cNvCxnSpPr>
          <p:nvPr/>
        </p:nvCxnSpPr>
        <p:spPr>
          <a:xfrm rot="10800000" flipH="1">
            <a:off x="1853549" y="980730"/>
            <a:ext cx="1278289" cy="4786428"/>
          </a:xfrm>
          <a:prstGeom prst="bentConnector4">
            <a:avLst>
              <a:gd name="adj1" fmla="val -95328"/>
              <a:gd name="adj2" fmla="val 103140"/>
            </a:avLst>
          </a:prstGeom>
          <a:ln w="28575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pole tekstowe 2"/>
          <p:cNvSpPr txBox="1"/>
          <p:nvPr/>
        </p:nvSpPr>
        <p:spPr>
          <a:xfrm>
            <a:off x="4241403" y="3433647"/>
            <a:ext cx="6120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NIE</a:t>
            </a:r>
            <a:endParaRPr lang="pl-PL" sz="2000" b="1" dirty="0"/>
          </a:p>
        </p:txBody>
      </p:sp>
      <p:sp>
        <p:nvSpPr>
          <p:cNvPr id="17" name="pole tekstowe 16"/>
          <p:cNvSpPr txBox="1"/>
          <p:nvPr/>
        </p:nvSpPr>
        <p:spPr>
          <a:xfrm>
            <a:off x="1627604" y="4263459"/>
            <a:ext cx="61206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b="1" dirty="0" smtClean="0"/>
              <a:t>TAK</a:t>
            </a:r>
            <a:endParaRPr lang="pl-PL" sz="2000" b="1" dirty="0"/>
          </a:p>
        </p:txBody>
      </p:sp>
    </p:spTree>
    <p:extLst>
      <p:ext uri="{BB962C8B-B14F-4D97-AF65-F5344CB8AC3E}">
        <p14:creationId xmlns:p14="http://schemas.microsoft.com/office/powerpoint/2010/main" val="3103146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ryzyka </a:t>
            </a:r>
            <a:br>
              <a:rPr lang="pl-PL" dirty="0" smtClean="0"/>
            </a:br>
            <a:r>
              <a:rPr lang="pl-PL" dirty="0" smtClean="0"/>
              <a:t>Identyfikacja zagrożeń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Identyfikacja zagrożeń powinna objąć takie sfery jak: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Zagrożenia dla pracownika występujące w procesach pracy.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Zagrożenia dla innych pracowników uczestniczący w sąsiadujących procesach pracy.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Zagrożenia dla innych osób nie uczestniczących w procesach pracy (np. goście, klienci, przypadkowe osoby).</a:t>
            </a:r>
          </a:p>
          <a:p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55614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Ocena ryzyka </a:t>
            </a:r>
            <a:br>
              <a:rPr lang="pl-PL" dirty="0"/>
            </a:br>
            <a:r>
              <a:rPr lang="pl-PL" dirty="0"/>
              <a:t>Identyfikacja zagrożeń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 smtClean="0"/>
              <a:t>Źródło identyfikacji: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Dokumentacja techniczno-ruchowa dostarczona przez producenta.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Dokumentacja projektowa.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/>
              <a:t>O</a:t>
            </a:r>
            <a:r>
              <a:rPr lang="pl-PL" dirty="0" smtClean="0"/>
              <a:t>pisy procesów technologicznych.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Wyposażenie stanowiska pracy.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Karta stanowiskowa pracownika.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Plany obiektów i zagospodarowania.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Dokumentacja z oceny maszyn – spełnienie minimalnych wymagań.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Instrukcje stanowiskowe.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Karty charakterystyki substancji i preparatów chemicznych.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Programy szkoleń pracowników.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Informacje o pracownikach (kobiety, młodociani, niepełnosprawni, wykształcenie, doświadczenie zawodowe, itp.).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pl-PL" dirty="0" smtClean="0"/>
              <a:t>Pomiary czynników w środowisku pracy.</a:t>
            </a:r>
          </a:p>
          <a:p>
            <a:pPr marL="457200" indent="-457200">
              <a:buFont typeface="Arial" pitchFamily="34" charset="0"/>
              <a:buChar char="•"/>
            </a:pPr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mgr Piotr Janczewski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2829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764704"/>
          </a:xfrm>
        </p:spPr>
        <p:txBody>
          <a:bodyPr>
            <a:noAutofit/>
          </a:bodyPr>
          <a:lstStyle/>
          <a:p>
            <a:r>
              <a:rPr lang="pl-PL" sz="3200" dirty="0" smtClean="0"/>
              <a:t>Szacowanie ryzyka zawodowego w skali pięciostopniowej</a:t>
            </a:r>
            <a:endParaRPr lang="pl-PL" sz="3200" dirty="0"/>
          </a:p>
        </p:txBody>
      </p:sp>
      <p:graphicFrame>
        <p:nvGraphicFramePr>
          <p:cNvPr id="5" name="Tabe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8245313"/>
              </p:ext>
            </p:extLst>
          </p:nvPr>
        </p:nvGraphicFramePr>
        <p:xfrm>
          <a:off x="539552" y="908720"/>
          <a:ext cx="7632848" cy="143256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2193228"/>
                <a:gridCol w="1615895"/>
                <a:gridCol w="1615895"/>
                <a:gridCol w="2207830"/>
              </a:tblGrid>
              <a:tr h="200025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solidFill>
                            <a:srgbClr val="C00000"/>
                          </a:solidFill>
                          <a:effectLst/>
                        </a:rPr>
                        <a:t>Prawdopodobieństwo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Ciężkość następstw ( skutki)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92D05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8097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Mała -1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Średnia - 2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Duża - 3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92D050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00000"/>
                          </a:solidFill>
                          <a:effectLst/>
                        </a:rPr>
                        <a:t>Mało prawdopodobne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00000"/>
                          </a:solidFill>
                          <a:effectLst/>
                        </a:rPr>
                        <a:t>1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bardzo małe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1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małe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średnie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</a:t>
                      </a:r>
                      <a:endParaRPr lang="pl-PL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</a:tr>
              <a:tr h="295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00000"/>
                          </a:solidFill>
                          <a:effectLst/>
                        </a:rPr>
                        <a:t>Prawdopodobne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00000"/>
                          </a:solidFill>
                          <a:effectLst/>
                        </a:rPr>
                        <a:t>2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małe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2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średnie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duże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00000"/>
                          </a:solidFill>
                          <a:effectLst/>
                        </a:rPr>
                        <a:t>Wysoce prawdopodobne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pl-PL" sz="1100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średnie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3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duże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4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bardzo duże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5</a:t>
                      </a:r>
                      <a:endParaRPr lang="pl-PL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  <p:sp>
        <p:nvSpPr>
          <p:cNvPr id="6" name="pole tekstowe 5"/>
          <p:cNvSpPr txBox="1"/>
          <p:nvPr/>
        </p:nvSpPr>
        <p:spPr>
          <a:xfrm>
            <a:off x="467544" y="2643513"/>
            <a:ext cx="8424936" cy="397031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pl-PL" b="1" dirty="0" smtClean="0">
                <a:solidFill>
                  <a:srgbClr val="00B050"/>
                </a:solidFill>
              </a:rPr>
              <a:t>Mała</a:t>
            </a:r>
            <a:r>
              <a:rPr lang="pl-PL" b="1" dirty="0" smtClean="0"/>
              <a:t> </a:t>
            </a:r>
            <a:r>
              <a:rPr lang="pl-PL" dirty="0" smtClean="0"/>
              <a:t>– urazy i choroby, które nie powodują długotrwałych dolegliwości i absencji w pracy. (np.: stłuczenia, zranienia, podrażnienia)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dirty="0" smtClean="0">
                <a:solidFill>
                  <a:srgbClr val="00B050"/>
                </a:solidFill>
              </a:rPr>
              <a:t>Średnia</a:t>
            </a:r>
            <a:r>
              <a:rPr lang="pl-PL" dirty="0" smtClean="0"/>
              <a:t> – //- , które powodują niewielkie, ale długotrwałe lub nawracające okresowe dolegliwości i są związane z krótkimi okresami absencji. (np.: zranienia, oparzenie II</a:t>
            </a:r>
            <a:r>
              <a:rPr lang="pl-PL" baseline="30000" dirty="0" smtClean="0"/>
              <a:t>0</a:t>
            </a:r>
            <a:r>
              <a:rPr lang="pl-PL" dirty="0" smtClean="0"/>
              <a:t>, alergie skórne, nieskomplikowane złamania)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dirty="0" smtClean="0">
                <a:solidFill>
                  <a:srgbClr val="00B050"/>
                </a:solidFill>
              </a:rPr>
              <a:t>Duża</a:t>
            </a:r>
            <a:r>
              <a:rPr lang="pl-PL" b="1" dirty="0" smtClean="0"/>
              <a:t> </a:t>
            </a:r>
            <a:r>
              <a:rPr lang="pl-PL" dirty="0" smtClean="0"/>
              <a:t>– //- ciężkie i stałe dolegliwości i/lub śmierć. (np.: amputacje, oparzenia dużej powierzchni ciała, choroby nowotworowe, choroby wibracyjne, zawodowe uszkodzenie słuchu, astma, zaćma)</a:t>
            </a:r>
          </a:p>
          <a:p>
            <a:endParaRPr lang="pl-PL" dirty="0" smtClean="0"/>
          </a:p>
          <a:p>
            <a:r>
              <a:rPr lang="pl-PL" b="1" dirty="0" smtClean="0">
                <a:solidFill>
                  <a:srgbClr val="C00000"/>
                </a:solidFill>
              </a:rPr>
              <a:t>Prawdopodobieństwo: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dirty="0" smtClean="0">
                <a:solidFill>
                  <a:srgbClr val="C00000"/>
                </a:solidFill>
              </a:rPr>
              <a:t>Mało prawdopodobne </a:t>
            </a:r>
            <a:r>
              <a:rPr lang="pl-PL" dirty="0" smtClean="0"/>
              <a:t>– zalicza się te następstwa zagrożeń, które nie powinny wystąpić podczas całego okresu aktywności zawodowej pracownika.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dirty="0" smtClean="0">
                <a:solidFill>
                  <a:srgbClr val="C00000"/>
                </a:solidFill>
              </a:rPr>
              <a:t>Prawdopodobne</a:t>
            </a:r>
            <a:r>
              <a:rPr lang="pl-PL" dirty="0" smtClean="0"/>
              <a:t> - // - mogą wystąpić więcej jak kilka razy -//-.</a:t>
            </a:r>
          </a:p>
          <a:p>
            <a:pPr marL="342900" indent="-342900">
              <a:buFont typeface="+mj-lt"/>
              <a:buAutoNum type="arabicPeriod"/>
            </a:pPr>
            <a:r>
              <a:rPr lang="pl-PL" b="1" dirty="0" smtClean="0">
                <a:solidFill>
                  <a:srgbClr val="C00000"/>
                </a:solidFill>
              </a:rPr>
              <a:t>Wysoce prawdopodobne </a:t>
            </a:r>
            <a:r>
              <a:rPr lang="pl-PL" dirty="0" smtClean="0"/>
              <a:t>- //- mogą wystąpić wielokrotnie  -//-.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395536" y="2274181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 smtClean="0">
                <a:solidFill>
                  <a:srgbClr val="00B050"/>
                </a:solidFill>
              </a:rPr>
              <a:t>Ciężkość następstw - </a:t>
            </a:r>
            <a:r>
              <a:rPr lang="pl-PL" b="1" u="sng" dirty="0" smtClean="0">
                <a:solidFill>
                  <a:srgbClr val="00B050"/>
                </a:solidFill>
              </a:rPr>
              <a:t>SKUTKI</a:t>
            </a:r>
            <a:endParaRPr lang="pl-PL" b="1" u="sng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2321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Wyznaczenie ryzyka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8150942"/>
              </p:ext>
            </p:extLst>
          </p:nvPr>
        </p:nvGraphicFramePr>
        <p:xfrm>
          <a:off x="395537" y="1268761"/>
          <a:ext cx="8496943" cy="410695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433354"/>
                <a:gridCol w="1360312"/>
                <a:gridCol w="1361102"/>
                <a:gridCol w="1309755"/>
                <a:gridCol w="1412449"/>
                <a:gridCol w="1619971"/>
              </a:tblGrid>
              <a:tr h="57475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Ocena dopuszczalności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Dopuszczalne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400" dirty="0">
                          <a:effectLst/>
                        </a:rPr>
                        <a:t>Niedopuszczalne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63758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Oszacowanie ryzyka zawodowego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Bardzo małe </a:t>
                      </a:r>
                      <a:endParaRPr lang="pl-PL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1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Małe</a:t>
                      </a:r>
                      <a:endParaRPr lang="pl-PL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2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Średnie </a:t>
                      </a:r>
                      <a:endParaRPr lang="pl-PL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3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Duże</a:t>
                      </a:r>
                      <a:endParaRPr lang="pl-PL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4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Bardzo duże</a:t>
                      </a:r>
                      <a:endParaRPr lang="pl-PL" sz="14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l-PL" sz="1200">
                          <a:effectLst/>
                        </a:rPr>
                        <a:t>5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</a:tr>
              <a:tr h="28921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Niezbędne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400">
                          <a:effectLst/>
                        </a:rPr>
                        <a:t>działania </a:t>
                      </a:r>
                      <a:endParaRPr lang="pl-PL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Nie jest konieczne prowadzenie żadnych działań.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Zaleca się rozważenie możliwości dalszego zmniejszania poziomu ryzyka zawodowego lub zapewnienie, że ryzyko zawodowe pozostaje najwyżej na tym samym poziomie.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Zaleca się </a:t>
                      </a:r>
                      <a:r>
                        <a:rPr lang="pl-PL" sz="1200" b="1" u="sng" dirty="0">
                          <a:effectLst/>
                        </a:rPr>
                        <a:t>zaplanowanie i podjęcie działań, których celem jest zmniejszenie ryzyka zawodowego </a:t>
                      </a:r>
                      <a:endParaRPr lang="pl-PL" sz="1400" b="1" u="sng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Jeżeli ryzyko zawodowe jest związane z pracą już wykonywaną, działania w celu jego zmniejszenia trzeba podjąć natychmiast. Planowana praca nie może być rozpoczęta do czasu zmniejszenia ryzyka zawodowego do poziomu dopuszczalnego 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pl-PL" sz="1200" dirty="0">
                          <a:effectLst/>
                        </a:rPr>
                        <a:t>Praca nie może być rozpoczęta ani kontynuowana do czasu zmniejszenia ryzyka zawodowego do poziomu dopuszczalnego.</a:t>
                      </a:r>
                      <a:endParaRPr lang="pl-PL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09302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896</TotalTime>
  <Words>2096</Words>
  <Application>Microsoft Office PowerPoint</Application>
  <PresentationFormat>Pokaz na ekranie (4:3)</PresentationFormat>
  <Paragraphs>457</Paragraphs>
  <Slides>20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Motyw pakietu Office</vt:lpstr>
      <vt:lpstr>Ocena ryzyka w ujęciu systemowym PN-N-18002</vt:lpstr>
      <vt:lpstr>Ocena ryzyka w ujęciu PN-N-18002</vt:lpstr>
      <vt:lpstr>Dlaczego 18002</vt:lpstr>
      <vt:lpstr>Ocena ryzyka w ujęciu PN-N-18002 Definicje</vt:lpstr>
      <vt:lpstr>Podstawowe etapy oceny ryzyka</vt:lpstr>
      <vt:lpstr>Ocena ryzyka  Identyfikacja zagrożeń</vt:lpstr>
      <vt:lpstr>Ocena ryzyka  Identyfikacja zagrożeń</vt:lpstr>
      <vt:lpstr>Szacowanie ryzyka zawodowego w skali pięciostopniowej</vt:lpstr>
      <vt:lpstr>Wyznaczenie ryzyka</vt:lpstr>
      <vt:lpstr>Przykład</vt:lpstr>
      <vt:lpstr>Przykład - hałas</vt:lpstr>
      <vt:lpstr>Przykład - hałas</vt:lpstr>
      <vt:lpstr>Przykład</vt:lpstr>
      <vt:lpstr>Przykładowa ocena ryzyka St. Specjalista ds. Kadr i Szkolenia</vt:lpstr>
      <vt:lpstr>Przykładowa ocena ryzyka St. Specjalista ds. Kadr i Szkolenia</vt:lpstr>
      <vt:lpstr>Przykładowa ocena ryzyka St. Specjalista ds. Kadr i Szkolenia</vt:lpstr>
      <vt:lpstr>Działania organizacyjno-techniczne zmniejszające ryzyko</vt:lpstr>
      <vt:lpstr>Działania organizacyjno-techniczne zmniejszające ryzyko</vt:lpstr>
      <vt:lpstr>Przykład</vt:lpstr>
      <vt:lpstr>KONIEC</vt:lpstr>
    </vt:vector>
  </TitlesOfParts>
  <Company>user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ryzyka w ujęciu systemowym PN-N-18002</dc:title>
  <dc:creator>Janczewski Piotr</dc:creator>
  <cp:lastModifiedBy>Janczewski Piotr</cp:lastModifiedBy>
  <cp:revision>58</cp:revision>
  <dcterms:created xsi:type="dcterms:W3CDTF">2013-02-22T12:24:15Z</dcterms:created>
  <dcterms:modified xsi:type="dcterms:W3CDTF">2013-03-06T07:09:53Z</dcterms:modified>
</cp:coreProperties>
</file>